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48" r:id="rId2"/>
    <p:sldMasterId id="2147483667" r:id="rId3"/>
  </p:sldMasterIdLst>
  <p:sldIdLst>
    <p:sldId id="261" r:id="rId4"/>
    <p:sldId id="273" r:id="rId5"/>
    <p:sldId id="277" r:id="rId6"/>
    <p:sldId id="263" r:id="rId7"/>
    <p:sldId id="264" r:id="rId8"/>
    <p:sldId id="274" r:id="rId9"/>
    <p:sldId id="270" r:id="rId10"/>
    <p:sldId id="285" r:id="rId11"/>
    <p:sldId id="281" r:id="rId12"/>
    <p:sldId id="271" r:id="rId13"/>
    <p:sldId id="275" r:id="rId14"/>
    <p:sldId id="279" r:id="rId15"/>
    <p:sldId id="286" r:id="rId16"/>
    <p:sldId id="294" r:id="rId17"/>
    <p:sldId id="295" r:id="rId18"/>
    <p:sldId id="296" r:id="rId19"/>
    <p:sldId id="268" r:id="rId20"/>
    <p:sldId id="266" r:id="rId21"/>
    <p:sldId id="287" r:id="rId22"/>
    <p:sldId id="298" r:id="rId23"/>
    <p:sldId id="269" r:id="rId24"/>
    <p:sldId id="289" r:id="rId25"/>
    <p:sldId id="290" r:id="rId26"/>
    <p:sldId id="297" r:id="rId27"/>
    <p:sldId id="291" r:id="rId28"/>
    <p:sldId id="272" r:id="rId29"/>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80"/>
  </p:normalViewPr>
  <p:slideViewPr>
    <p:cSldViewPr snapToGrid="0" snapToObjects="1">
      <p:cViewPr varScale="1">
        <p:scale>
          <a:sx n="130" d="100"/>
          <a:sy n="130" d="100"/>
        </p:scale>
        <p:origin x="822" y="126"/>
      </p:cViewPr>
      <p:guideLst>
        <p:guide orient="horz" pos="773"/>
        <p:guide pos="18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21T01:23:49.850"/>
    </inkml:context>
    <inkml:brush xml:id="br0">
      <inkml:brushProperty name="width" value="0.16" units="cm"/>
      <inkml:brushProperty name="height" value="0.16" units="cm"/>
      <inkml:brushProperty name="color" value="#E71224"/>
      <inkml:brushProperty name="ignorePressure" value="1"/>
    </inkml:brush>
  </inkml:definitions>
  <inkml:trace contextRef="#ctx0" brushRef="#br0">3045 147,'0'-6,"-5"-1,-8 0,-12 1,-14 2,-10 2,-9-5,0-1,5 1,6 2,4 1,0 2,1 1,2 0,3 1,1 1,2-1,1 0,-10 1,-10-1,0 0,-9 0,-4 0,3 0,7 0,-4 0,-8 0,-9 0,3 0,-3 0,7 0,4 0,1 0,8 0,7 0,6 0,0 0,2 5,-3 8,1 2,2 3,2-1,4-4,6 2,-1 4,-2-1,-1 1,0 4,6 2,2-1,6-1,-5 2,-4 2,3 2,0-4,0 0,-2 0,-2 3,5 1,0-5,0 1,-2 0,4 2,0 2,-2-4,-1-1,-3 1,-1 2,4 2,1-4,4-1,1-4,4 0,4 1,-1 4,-4-3,1 1,3 1,4 3,3 2,3 1,-3-4,-2 0,2 0,1 1,1 2,3 1,0 2,0 0,1 1,1 0,-1-1,0 1,1 0,-1 0,0-1,0 1,0 0,0-1,5-5,3-2,4 1,1 1,4-4,4 0,-1 1,-5 2,2 3,-3 1,2-4,-1-1,-4 1,2-4,-2-1,-1 3,1 2,6-4,-1 1,-2 1,1-2,4-1,-1 3,1-4,-2 1,-4 3,2 2,3-4,-1 1,1 2,5 2,-3 2,1 2,3 0,2 2,-2 0,-1-6,2-7,2-1,2 1,1-3,2-3,0-6,1-2,0 2,0 0,0-2,0-1,0 4,-6 5,-2 2,6-4,3-2,2-4,0-2,-1-3,-1-1,6 0,1-1,-2 1,5-1,0 1,-2-1,-2 1,-3 6,-2 1,-2 0,0-1,-1-2,0-2,0 0,0-2,1 0,-1 0,6 0,2 0,5-1,1 1,-3 0,-2 0,-3 0,3 0,0 0,5 0,-1 0,-2 0,-3 0,-2 0,-3 0,4 0,1 0,5 0,6 0,-1 0,-3 0,-3 0,-5 0,-3 0,-1 0,3-6,1-1,0 0,-1 1,-2-3,-2-7,0-5,-1 1,-1 3,0-1,1-2,5-4,-4-3,-2-3,-1 4,0 1,0-1,0-2,1 5,0-6,0-3,1 4,-6 1,-2-1,1 0,1-2,-4 0,0-8,1 4,2 2,-3-5,-5-1,-1-1,-3 2,-4 1,2 7,-1 3,-2 0,-4-1,-1-2,-2 0,-2-2,0-1,0-1,-1 1,1-1,-1 0,1 0,0 0,0 1,0-1,0 0,0 1,0-1,0-5,0-2,0 1,0 0,0 3,0 1,0 1,-6 1,-1 0,-5 6,-1 2,-4 6,1-6,4-4,-2-2,-4-2,-5-1,-4 1,-2 5,-3-4,5-1,1 4,0 2,-2 0,-1-1,-7 4,2 1,8-2,2 4,0 0,4-2,0 3,-3-1,-2 3,-3 0,-2-4,-1 3,-2 4,0 5,0 4,0-3,5-4,8-7,2 1,4 3</inkml:trace>
  <inkml:trace contextRef="#ctx0" brushRef="#br0" timeOffset="4033.0219">1906 1514,'5'0,"8"0,7 0,6 0,3 0,3 0,2 0,5 0,3 0,-2 0,0 0,-3 0,-2 0,-1 0,-1 0,0 0,-1 0,0 0,1 0,-1 0,0 0,1 0,-1 0,1 0,5 0,2 0,-1 0,0 0,-3 0,-1 0,-1 0,-1 0,-6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03T22:04:58.0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2806 2350,'4'0,"4"0,5 0,3 0,7 0,5 0,3 0,-1 0,-2 0,-2 0,-3 0,3 0,0 0,0 0,1 0,1 0,2 0,3 0,0 0,-3 0,-2 0,-3 0,-2 0,-1 0,-1 0,-1 0,1 0,-1 0,0 0,1 0,0 0,-1 0,1 0,0-4,0 0,0-1,-1 1,1 2,4 0,4 1,1 1,-1 0,-2 0,-2 0,-2 0,-1 0,-1 1,0-1,-1 0,4 0,2 0,-1 0,-1 0,-1 0,0 0,-2 0,0 0,0 0,0 0,0 0,-1 0,1 0,0 0,-1 0,1 0,4 0,-3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03T23:09:33.550"/>
    </inkml:context>
    <inkml:brush xml:id="br0">
      <inkml:brushProperty name="width" value="0.1" units="cm"/>
      <inkml:brushProperty name="height" value="0.1" units="cm"/>
      <inkml:brushProperty name="color" value="#AB008B"/>
      <inkml:brushProperty name="ignorePressure" value="1"/>
    </inkml:brush>
  </inkml:definitions>
  <inkml:trace contextRef="#ctx0" brushRef="#br0">1 3763,'3'0,"5"0,4 0,3 0,3 0,2 0,0 0,0 0,1 0,-1 0,1 0,-1 0,0 0,-1 0,1 0,0 0,-1 0,1 0,0 0,-1 0,1 0,0 0,-1 0,1 0,0 0,0 0,-1 0,1 0,-4-3,0-2,-1 1,1 1,2 0,0 2,1 0,0 1,1 0,3 0,1 0,-3-3,-2-2,-1 1,0 1,0-3,0 0,1 1,0 1,-2-1,-2-1,0 1,2 1,0 2,1-3,1 0,1 1,-4-3,-1 1,1 0,0-1,-1-3,-2-1,-1 0,-1 0,2 0,-1-2,0 1,2 3,-2-1,-3-2,1 2,-2-2,2 2,-2-1,-1-2,1-2,-1-2,2-2,-1 0,-2-1,2 4,0 0,-3 0,-1 0,-1-2,-2 0,3 2,0 1,0 0,-1-1,3 1,-1 2,0-2,-1-1,-2-2,3 3,0 1,-1-2,3 0,0-2,-2 0,3 2,-1 1,-2 0,-1-2,-1 0,-2-2,0 0,-1 0,3 2,1 2,0-1,-1 0,-1-2,0 0,2 3,1 0,-1 3</inkml:trace>
  <inkml:trace contextRef="#ctx0" brushRef="#br0" timeOffset="2821.9294">367 3507,'0'4,"-4"2,-6-1,-1 4,1 3,-1 1,0 2,-1-2,-3-2,0 0,4 3,-1-1,-3-3,-2-3,1 2,-1-2,-1 0,1 1,1 0,-2-1,2 2,0-1,3 3,-1 0,2 1,-2 0,3-3</inkml:trace>
  <inkml:trace contextRef="#ctx0" brushRef="#br0" timeOffset="7527.1833">20 3802,'4'0,"6"0,5 0,5 0,-2 5,1 0,1 0,-3 4,0-1,1 4,-2 3,0-1,2-2,-3 0,1-1,-3 1,-3 3,1-1,2 1,0 2,1-1,2 0,0 2,-5-2</inkml:trace>
  <inkml:trace contextRef="#ctx0" brushRef="#br0" timeOffset="18167.6576">2049 100,'-3'0,"-1"-3,-4-2,-3 1,0-3,-2 0,-1 2,-3 0,-1 3,3-3,0 0,-1 0,0 2,-2 1,-4-3,-2 0,1 1,-1 1,6-3,1 0,0 2,0 0,0 2,-1 0,-4 2,-2 0,0 0,1 0,1 0,1 0,0 1,1-1,0 0,-3 0,-4 0,-1 0,0 0,3 0,1 0,2 0,2 0,0 0,0 0,1 0,-1 0,1 0,3 3,1 2,-1-1,4 3,-1-1,-1 0,-2-2,-1-1,-1-1,2 2,1 0,0 0,-2 3,0-1,-2 0,3 1,5 4,0 2,2 3,-1 2,-1-2,0 0,2 0,0-3,-2 1,0 0,3 2,-1-2,1-1,-2-1,2-1,1 3,-1 1,1 1,-2 2,1 2,-2-1,1 4,2 2,2-1,-1-4,0-2,1-1,2 0,0 1,2 0,-2 1,-2 0,1 1,1-1,1 1,0 0,2 0,-4-1,0 1,0 0,0 0,2-1,1 1,-3 0,-1-1,1 1,1 0,0 0,2 3,0 1,1 0,0-1,0-1,1-1,-1 0,0-1,3-1,2 1,-1-1,0 1,1-4,1 3,-1 0,-1 2,-1 0,-2-1,3-3,0-1,1 0,-2 4,-1 1,3 2,0-1,-1 0,3-4,0-2,-2 0,-1 0,-1 1,-2 2,0-1,-1 2,0-1,-1 1,1 0,0 0,0-1,0 1,0 0,-1 0,1 0,4-1,0 1,1 0,-2-1,-1 1,0 0,-1 3,2-3,5 0,1-1,-2 0,-1-1,1 1,0 1,-2-1,2 0,0 1,-2 0,-1 0,-1 3,1 1,1 0,-1-1,3-4,0 1,-2 1,2-1,0 1,-1 0,-2-1,2-4,0 0,2-4,0 0,-2 1,-1 1,1-1,0 1,2-3,4 1,-1 1,1 2,2-2,-1 1,0-2,1-1,2-1,2 1,0-2,-2 2,-4 1,-1-1,2-2,1-3,-1 1,0 0,1-2,-1 1,0 1,1-2,2-1,1-2,1-1,2 0,-1-1,1 0,-3 3,-2 1,1 0,1-1,0 0,-2 1,-1 2,1-2,2 0,0-2,1-1,1 0,-2 2,-2 2,1-1,0-1,2-1,0 0,1-2,0 1,4-1,2-1,-1 1,-1 0,3 0,0 0,-2 0,0 0,-2 0,-1 0,-1 0,-3-4,-2 0,0 0,1 0,-2-1,-1-1,2 1,1 1,-2-2,-4-3,1-1,-3-1,-2-2,2-3,2 2,-1 0,-1-2,1 3,-1 0,-2-2,-2-1,2 3,3-1,0-1,-1-1,-3-2,2 3,0 0,-2 0,2 2,-1 0,3-1,-1-2,-1-1,-2-1,-2-1,-2-1,3 0,1 0,-2 0,4 0,-1 0,0 1,-2-1,-1 0,-2 0,3 1,1-1,-1 0,-1 1,-1-1,3 4,0-3,-1-1,3 0,0-1,-2 0,-1 1,-1 0,-2 0,0 0,2 0,1 0,0 1,0-1,-2 0,2 1,2-1,-2 0,0 1,-2-1,-1 0,0 1,-1-1,0 0,0 1,-1-1,1-3,0-1,0 0,0 1,0 0,0 2,0 1,0 0,0 0,0 0,0 1,0-1,0 1,0-1,0 1,-3-1,-2 0,1 1,-3-4,0-2,1 1,2 1,1 1,2-2,0-1,1 0,-3 2,-1-2,0-1,1 2,0 1,-1 4,-1 2,0 1,2 0,0-1,2-1,0-1,1 0,0 0,0-1,1 0,-5 4,0 0,0 1,1-2,0 0,2-1,-3 2,-1 1,1 0,0-2,2 0,1-1,0-1,-3 2,0 2,-3 0,-1-2,1 0,-1 2,1 0,1 0,-2 2,1 0,2-1,-3 2,1-1,2-1,-2 2,-4-1,-2 2,1 0,1-2,1 1,-2 3,1 0,2-3,3-2,-1 2,1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03T19:10:37.719"/>
    </inkml:context>
    <inkml:brush xml:id="br0">
      <inkml:brushProperty name="width" value="0.2" units="cm"/>
      <inkml:brushProperty name="height" value="0.2" units="cm"/>
      <inkml:brushProperty name="color" value="#E71224"/>
      <inkml:brushProperty name="ignorePressure" value="1"/>
    </inkml:brush>
  </inkml:definitions>
  <inkml:trace contextRef="#ctx0" brushRef="#br0">9644 1875,'-4'-3,"-4"-2,-1-3,-3-1,-3 2,-2 2,1-2,1-4,-2 1,-1-2,-1 1,-1-1,3-2,0 1,1 3,-2 0,-1-3,-1 2,0 2,-1-1,0-2,-1-3,1 1,0 0,-1-2,1 2,0 0,0-1,0 1,-1 0,1 3,4-2,0 3,4-1,1 1,-2 2,-2 0,-2-3,-1 0,2-1,1 1,-1 2,-1 4,3-2,0 0,-1 2,2-2,0 0,-1 1,-2 2,-1 2,2-3,-3-1,1-2,0 0,0 1,0 2,-2-2,0 1,-1 0,-4 3,-1 0,0 2,1-3,1-1,2 1,-1 0,2-2,0 0,0 1,0 1,0 1,0 2,-4 0,-1 1,-3 0,-1 1,2-1,-2 0,0 0,-5-3,-7-2,-4 0,-2 2,5 0,5 2,6 0,4 0,0 1,2 0,4-3,0-2,-5 1,0 0,0 2,1 0,2-2,-3-1,-3 0,-1 2,-2-3,1-1,-1 2,-3 1,-2 2,-1 0,1 2,1-4,3-1,-4 1,-3 1,-4 0,-3 2,-3 0,3 1,2 0,3 0,4 0,-2 0,3 0,-4 0,-4 1,1-1,1 0,1 0,5 0,4 0,5 0,3 0,0 0,0 0,-3 0,-3 0,0 0,-2 0,-9 0,-2 0,-3 0,3 0,-2 0,0 0,0 0,6 0,1 0,5 0,4 0,1 0,1 3,2 2,3-1,1 0,1-1,1-2,3 4,2 0,0 0,-1-2,-1 0,-2-2,0 0,-1-1,0 0,3 3,2 2,-1-1,-1 3,0 1,-2-2,0-2,-1 3,0-1,-1-1,1-1,0-1,-1-2,5 3,0 1,1-1,-2 3,-1 1,0-2,-1-2,-1 2,0 1,-1-2,1 2,0 1,3 1,1 0,1-2,-2-2,3 2,0 0,3 2,0-1,-2-1,-2-2,2 2,-1-1,-1 3,2 3,0 0,-1-3,2 1,-1 0,2 0,0-1,-2-1,2 0,2 4,3 2,4 3,-3 2,1 2,0 0,-2-3,1-1,0 0,2 1,1 1,2 1,0 0,1 1,0 0,1 0,-1 1,0-1,0 0,0 1,0-1,0 0,0 0,0 0,0 1,0-1,0 0,0 0,0 0,0 0,0 1,0-1,0 0,0 0,0 0,4-3,1-2,-1 1,0 0,-1 2,-2 0,0 2,3-1,4 2,2-1,-2 0,1-3,0-1,2-1,2-2,-1 0,-2 1,0-2,3 1,2-3,-1 1,-3 2,0-2,2 1,-2 2,2-1,2-4,-2 0,0 3,3 2,1-2,-2 2,0-3,1 0,2-1,-3 1,0-2,1-3,-2 2,-4 2,1 0,1-3,3 2,2-1,2 1,1 3,1-1,0-3,1-2,0 1,-4 2,-2 0,1-2,1-2,0 2,2-2,0 0,1 1,0 0,0-1,1 1,-1 1,0-2,1 2,3-1,4 3,2-1,2 1,-1 0,-2-2,-3-3,-2-1,2 1,0 0,2 3,4 0,3 3,-1-2,1 3,-2-2,-3-2,-3 1,-4-1,-1-2,2-2,1-1,-1-2,-1-1,-1 0,-4 3,-2 2,0-1,0-1,5 0,3-2,-1 0,1 0,-2-1,4 3,0 2,3-1,3 0,0-2,2 0,-2-2,0 1,3 2,-2 2,1-1,1 0,-1-2,3 0,0-1,0-1,5 0,-2 0,-1 0,-3-1,-4 1,-1 0,-2 0,1 0,-1 0,-3 4,-1 0,1 1,1-1,-2 2,-2 0,3 0,4-2,0-2,-1 0,1-1,-1-1,-2 0,-3-1,-1 1,-1 0,-1 0,-1-1,-1 1,5 0,8 0,2 0,2 4,-1 1,0-1,-2 0,-4-1,1-2,2 0,-1-1,-3 0,-1 0,-4 0,-1 0,-1 0,-1 0,0 0,0 0,-1 0,1 0,0 0,0 0,0 0,0 0,0 0,4 0,1 0,4 0,-1 0,3 0,7 0,3 0,-1 0,-5 0,-4 0,-4 0,-3 0,-3 0,-1-4,-1-1,4 1,1 0,0 1,0 2,-2 0,-4-3,-1-1,-2 1,2-3,0-1,2 2,-4-2,0 1,1 1,0 1,2 2,1-2,0 0,1-3,0 0,1 1,-1-2,1-2,-1-1,0 3,0 3,-3-2,-2 1,-3-2,0-3,1 1,-2-2,1 1,-2 0,1 1,2 0,-2-3,2-2,1 1,-2 1,-3-3,-3 0,-3-2,-2-1,-1-1,-1 0,-1 0,0-1,1 1,3-1,1 1,1 0,-2 0,0-1,-1 1,-2 0,4 3,1 2,0 0,-2-2,0-1,-2 0,0-1,-1-1,0 0,0-1,0 1,3 3,2 2,-1-1,0-1,-2 0,0-2,-1 0,-1-1,4 0,0 0,1-1,-2 1,0 0,-2-1,0 1,3 3,1 2,-1-1,0 0,-2-2,0 0,-2-1,1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09T15:46:54.890"/>
    </inkml:context>
    <inkml:brush xml:id="br0">
      <inkml:brushProperty name="width" value="0.05" units="cm"/>
      <inkml:brushProperty name="height" value="0.05" units="cm"/>
      <inkml:brushProperty name="color" value="#E71224"/>
      <inkml:brushProperty name="ignorePressure" value="1"/>
    </inkml:brush>
  </inkml:definitions>
  <inkml:trace contextRef="#ctx0" brushRef="#br0">704 43,'-60'-19,"24"11,0 2,-1 1,1 2,-26 2,27 1,-1 1,1 2,0 1,-20 6,43-7,1 1,-1 0,1 1,-1 0,1 1,1 0,-1 1,1 0,0 0,1 1,0 0,0 1,1 0,-7 10,4-5,2 1,-1 0,2 1,0 0,1 1,1-1,0 1,1 1,-1 11,5-22,-1-1,1 1,1-1,0 1,-1 0,2-1,-1 1,1 0,0-1,1 1,-1-1,1 0,1 1,-1-1,1 0,0 0,0 0,1-1,0 1,0-1,0 0,0 0,1 0,0-1,0 1,0-1,1 0,17 7,0-1,1-1,0-1,0-1,1-1,0-1,6 0,-23-4,24 4,0-1,0-1,0-2,0-1,0-2,0-1,0-1,0-2,-1-1,0-2,0-1,-1-1,-19 5,-1 0,0-1,0 0,-1-1,0 0,0 0,-1-1,0 0,6-10,7-6,-17 20,-1 0,0 0,0-1,-1 0,1 1,-1-1,0 0,-1 0,1 0,-1 0,0 0,-1-1,0-4,-4-85,3 89,-1 1,0-1,0 1,0 0,-1 0,0 0,0 0,0 1,-1-1,0 1,0 0,-1 0,1 0,-1 1,0-1,0 1,0 0,-1 1,0-1,1 1,-1 0,0 1,-6-3,-5-1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09T15:46:45.808"/>
    </inkml:context>
    <inkml:brush xml:id="br0">
      <inkml:brushProperty name="width" value="0.05" units="cm"/>
      <inkml:brushProperty name="height" value="0.05" units="cm"/>
      <inkml:brushProperty name="color" value="#E71224"/>
      <inkml:brushProperty name="ignorePressure" value="1"/>
    </inkml:brush>
  </inkml:definitions>
  <inkml:trace contextRef="#ctx0" brushRef="#br0">3669 2277,'0'-28,"1"-10,-2 0,-2 0,-4-19,4 44,0 0,-1 0,0 0,-1 1,0-1,-1 1,-1 0,0 1,0 0,-1 0,-9-8,1 0,-2 0,0 2,-1 0,-1 1,-1 1,0 1,0 1,-2 1,0 0,0 2,0 1,-2 1,1 1,-1 1,-21-3,-73-8,61 7,-1 3,-55 1,-892 8,570-3,397 3,0 1,-7 4,-26 1,16 0,-48 13,50-9,-52 4,-22-7,32-2,-49 10,108-11,-17 3,-35 11,75-16,0 0,0 1,1 1,-1 0,1 1,1 0,-1 1,-5 6,12-8,0 0,1 1,0-1,0 1,1 0,0 0,0 1,1-1,0 1,0 0,0 0,1 0,0 3,-3 18,1 0,1 0,1 5,0 6,1 1,2-1,1 1,3-1,1 0,2-1,3 8,55 96,-59-129,0 0,1 0,0-1,1 0,1-1,0 0,8 8,85 74,-87-81,27 19,2-2,0-2,2-2,1-2,16 3,-60-25,-1 0,114 51,17 0,-92-39,-1-2,2-1,0-3,0-1,12-1,614 13,-527-17,-35 1,100-12,9-30,126-15,-293 45,-1-3,0-2,-2-1,1-3,-2-2,0-2,-2-2,27-19,-59 34,0-1,0 0,-1-1,0 0,-1-1,0 0,-1 0,-1-1,6-12,8-21,-2-1,1-11,-12 33,18-60,1-28,-22 87,-2-1,-1 0,-1 1,-2-18,1 26</inkml:trace>
  <inkml:trace contextRef="#ctx0" brushRef="#br0" timeOffset="3416.2404">351 126,'-49'-1,"29"0,0 0,-1 2,1 0,-14 3,28-2,0-1,0 1,0 0,0 1,0-1,0 1,1 0,0 1,-1-1,1 1,0 0,0 0,1 1,0 0,-1-1,-2 6,-1 3,0-1,1 1,0 0,1 1,1 0,0 0,1 0,-1 7,-1 17,1 0,1 21,2-16,-8 34,6-47,0 0,2 17,1-19,1-1,2 1,1-1,1 1,1-1,1-1,2 1,0-1,2 0,1-1,1 0,4 4,5 8,-12-20,0 0,1-1,1 0,0-1,1 0,1-1,8 7,-12-13</inkml:trace>
  <inkml:trace contextRef="#ctx0" brushRef="#br0" timeOffset="20215.5018">392 106,'4717'0,"-4436"-12,-127 3,-9 2,292-7,-234 4,-15 0,742 10,-698-10,-15-1,-95 11,35 0,57-12,-24 1,129 12,-120 1,417-2,-553 3,25 5,-27-2,37-2,-19-2,0 3,3 4,-45-6,-14-1,-1 1,1 1,18 6,-34-8,0 0,-1 1,1 0,0 1,-1 0,0 0,0 0,0 0,0 1,-1 0,0 0,0 1,4 5,-4-4,0 0,-1 1,0-1,-1 1,1 0,-2 0,1 0,-1 1,0-1,-1 1,0-1,0 2,0-7,-1 0,1 0,0 0,0 0,0 0,0 0,1 0,-1-1,1 1,-1 0,1-1,0 1,0-1,0 0,1 0,-1 0,0 0,1 0,0 0,-1 0,1-1,0 0,0 1,-1-1,1 0,0 0,0-1,0 1,1 0,-1-1,15 2,0 0,0-1,0-2,18-1,-2 0,720 0,-421 3,-301 1,0 1,0 2,-1 1,0 1,17 8,8 0,-37-10,-8-3,0 0,0 1,0 1,-1-1,1 2,-1-1,0 2,0-1,0 1,-1 1,0 0,0 0,-1 0,1 2,-2 0,0 0,-1 1,0-1,-1 1,0 1,0-1,-1 1,0-1,-1 1,0 2,6 28,-3 0,0 4,-5-31,1-5,0-1,0 1,1-1,0 1,1-1,0 0,-1 0,1 0,-1 0,0 0,-1 1,0-1,1 8,-2-9,-1 0,1 0,-1 0,-1 1,1-1,-1 0,-1 0,1 0,-1 0,0 0,-1 0,0-1,-1 4,0-5,1-1,-1 0,1 0,-1 0,0 0,-1 0,1-1,-1 0,1 0,-1 0,0-1,0 1,0-1,-1 0,1-1,0 1,-1-1,0 0,-101 18,0-4,-1-5,0-5,-6-5,-670 15,567-13,-17 1,104 15,3 0,-476-11,336-10,-1372 3,1583-2,-29-6,31 2,-41 1,19 4,19 0,-33 4,69 1,1 0,-1 1,1 1,0 1,0 1,-64 19,78-26,1 1,0-1,0 1,-1 0,1 0,0 1,1 0,-1 0,0 0,1 0,0 1,0-1,0 1,0 0,0 0,1 1,0-1,0 1,0 0,0 0,1 0,0 0,0 0,0 0,1 0,-1 3,1-5,0-1,0 1,0-1,0 1,0-1,-1 1,1-1,-1 0,0 0,0 0,0 0,0 0,0 0,0 0,0-1,0 1,-1-1,1 1,-1-1,1 0,-1 0,1 0,-1-1,0 1,1 0,-1-1,-1 0,-12 2,-1-1,0 0,0-2,-8-1,-39 2,-10 17,56-11,0-2,-1 0,0-1,-3 0,-169 18,36 0,33-2,80-11,-1-2,-40 1,-136 3,-49 0,-1839-11,1087 2,992-2,1-2,-17-4,-30-3,3 5,-219-10,186 17,6 0,-44-6,58-5,27 2,-37 2,-471 6,530-3,-1-1,-6-3,-70-5,109 12,0-1,-1 0,1 1,0-1,0-1,0 1,0 0,0-1,0 0,0 1,0-1,0-1,0 1,0 0,0-1,1 1,-1-1,0 0,1 0,0 0,-1 0,1 0,0 0,0-1,0 1,0-1,1 0,-1 1,0-4,-22-30,16 26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09T15:47:11.24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1109 86,'-10'-9,"0"1,-1 0,1 1,-2 0,1 1,-1 0,0 1,0 0,-1 1,1 0,-1 1,0 0,-10 0,-27-2,0 3,-1 1,-1 3,-16 0,-19-3,10 0,-15 4,68-1,0 1,-1 1,1 1,1 1,-20 8,30-10,0 1,0 1,1 0,-1 0,1 1,1 1,0 0,0 1,0 0,1 1,0 0,1 0,-8 12,6-8,1 1,1 1,1-1,0 1,0 1,2 0,0 0,1 0,1 2,2-13,1 0,1 0,-1 0,1 0,1 0,-1 0,1 0,0 0,0 0,0 0,1 0,0 0,0 0,1-1,0 1,0-1,0 0,0 0,1 0,0 0,0 0,0-1,0 0,1 0,0 0,0 0,0-1,1 1,29 14,0-2,1-1,1-2,0-2,1-1,31 4,-5 0,5-1,-1-3,1-3,1-3,2-3,33-5,27-8,-57 5,-71 7,-1-1,1 1,0-1,0 0,0-1,0 1,-1-1,1 1,0-1,-1 0,0 0,1-1,-1 1,0-1,0 1,0-1,1-2,0-1,0 0,0 0,0-1,-1 1,0-1,0 0,0 0,-1 0,0-3,3-18,-1 0,-1-1,-1 1,-3-18,1 37,0-10,0-23,-2 1,-2-9,2 37,0 0,-1 0,-1 0,0 0,-1 1,0-1,-1 1,-6-9,10 18,1 1,-1 0,0 0,0 0,0 0,0 1,0-1,0 0,0 1,-1-1,1 1,-1 0,1 0,-1 0,1 0,-1 0,-2 1,-46-4,47 5,-18-1</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a:t>Click to edit Master title style</a:t>
            </a:r>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3"/>
          <p:cNvSpPr>
            <a:spLocks noGrp="1"/>
          </p:cNvSpPr>
          <p:nvPr>
            <p:ph type="pic" sz="quarter" idx="10"/>
          </p:nvPr>
        </p:nvSpPr>
        <p:spPr>
          <a:xfrm>
            <a:off x="254000" y="1371600"/>
            <a:ext cx="4216401" cy="2253044"/>
          </a:xfrm>
        </p:spPr>
        <p:txBody>
          <a:bodyPr/>
          <a:lstStyle/>
          <a:p>
            <a:endParaRPr lang="en-US" dirty="0"/>
          </a:p>
        </p:txBody>
      </p:sp>
      <p:sp>
        <p:nvSpPr>
          <p:cNvPr id="4" name="Picture Placeholder 3"/>
          <p:cNvSpPr>
            <a:spLocks noGrp="1"/>
          </p:cNvSpPr>
          <p:nvPr>
            <p:ph type="pic" sz="quarter" idx="11"/>
          </p:nvPr>
        </p:nvSpPr>
        <p:spPr>
          <a:xfrm>
            <a:off x="4656667" y="1371600"/>
            <a:ext cx="4207934" cy="2253044"/>
          </a:xfrm>
        </p:spPr>
        <p:txBody>
          <a:bodyPr/>
          <a:lstStyle/>
          <a:p>
            <a:endParaRPr lang="en-US" dirty="0"/>
          </a:p>
        </p:txBody>
      </p:sp>
      <p:sp>
        <p:nvSpPr>
          <p:cNvPr id="5" name="Picture Placeholder 3"/>
          <p:cNvSpPr>
            <a:spLocks noGrp="1"/>
          </p:cNvSpPr>
          <p:nvPr>
            <p:ph type="pic" sz="quarter" idx="12"/>
          </p:nvPr>
        </p:nvSpPr>
        <p:spPr>
          <a:xfrm>
            <a:off x="254000" y="3784602"/>
            <a:ext cx="4216401" cy="2459799"/>
          </a:xfrm>
        </p:spPr>
        <p:txBody>
          <a:bodyPr/>
          <a:lstStyle/>
          <a:p>
            <a:endParaRPr lang="en-US" dirty="0"/>
          </a:p>
        </p:txBody>
      </p:sp>
      <p:sp>
        <p:nvSpPr>
          <p:cNvPr id="6" name="Picture Placeholder 3"/>
          <p:cNvSpPr>
            <a:spLocks noGrp="1"/>
          </p:cNvSpPr>
          <p:nvPr>
            <p:ph type="pic" sz="quarter" idx="13"/>
          </p:nvPr>
        </p:nvSpPr>
        <p:spPr>
          <a:xfrm>
            <a:off x="4656667" y="3784600"/>
            <a:ext cx="4207934" cy="2459800"/>
          </a:xfrm>
        </p:spPr>
        <p:txBody>
          <a:bodyPr/>
          <a:lstStyle/>
          <a:p>
            <a:endParaRPr lang="en-US" dirty="0"/>
          </a:p>
        </p:txBody>
      </p:sp>
    </p:spTree>
    <p:extLst>
      <p:ext uri="{BB962C8B-B14F-4D97-AF65-F5344CB8AC3E}">
        <p14:creationId xmlns:p14="http://schemas.microsoft.com/office/powerpoint/2010/main" val="172913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262467" y="1329267"/>
            <a:ext cx="2751666" cy="1400218"/>
          </a:xfrm>
        </p:spPr>
        <p:txBody>
          <a:bodyPr/>
          <a:lstStyle/>
          <a:p>
            <a:endParaRPr lang="en-US" dirty="0"/>
          </a:p>
        </p:txBody>
      </p:sp>
      <p:sp>
        <p:nvSpPr>
          <p:cNvPr id="6" name="Picture Placeholder 3"/>
          <p:cNvSpPr>
            <a:spLocks noGrp="1"/>
          </p:cNvSpPr>
          <p:nvPr>
            <p:ph type="pic" sz="quarter" idx="12"/>
          </p:nvPr>
        </p:nvSpPr>
        <p:spPr>
          <a:xfrm>
            <a:off x="6092776" y="1329267"/>
            <a:ext cx="2805693" cy="1400218"/>
          </a:xfrm>
        </p:spPr>
        <p:txBody>
          <a:bodyPr/>
          <a:lstStyle/>
          <a:p>
            <a:endParaRPr lang="en-US" dirty="0"/>
          </a:p>
        </p:txBody>
      </p:sp>
      <p:sp>
        <p:nvSpPr>
          <p:cNvPr id="7" name="Picture Placeholder 3"/>
          <p:cNvSpPr>
            <a:spLocks noGrp="1"/>
          </p:cNvSpPr>
          <p:nvPr>
            <p:ph type="pic" sz="quarter" idx="13"/>
          </p:nvPr>
        </p:nvSpPr>
        <p:spPr>
          <a:xfrm>
            <a:off x="3132668" y="1329267"/>
            <a:ext cx="2870200" cy="1400218"/>
          </a:xfrm>
        </p:spPr>
        <p:txBody>
          <a:bodyPr/>
          <a:lstStyle/>
          <a:p>
            <a:endParaRPr lang="en-US" dirty="0"/>
          </a:p>
        </p:txBody>
      </p:sp>
      <p:sp>
        <p:nvSpPr>
          <p:cNvPr id="8" name="Picture Placeholder 3"/>
          <p:cNvSpPr>
            <a:spLocks noGrp="1"/>
          </p:cNvSpPr>
          <p:nvPr>
            <p:ph type="pic" sz="quarter" idx="14"/>
          </p:nvPr>
        </p:nvSpPr>
        <p:spPr>
          <a:xfrm>
            <a:off x="262467" y="2946400"/>
            <a:ext cx="2751666" cy="1514524"/>
          </a:xfrm>
        </p:spPr>
        <p:txBody>
          <a:bodyPr/>
          <a:lstStyle/>
          <a:p>
            <a:endParaRPr lang="en-US" dirty="0"/>
          </a:p>
        </p:txBody>
      </p:sp>
      <p:sp>
        <p:nvSpPr>
          <p:cNvPr id="9" name="Picture Placeholder 3"/>
          <p:cNvSpPr>
            <a:spLocks noGrp="1"/>
          </p:cNvSpPr>
          <p:nvPr>
            <p:ph type="pic" sz="quarter" idx="15"/>
          </p:nvPr>
        </p:nvSpPr>
        <p:spPr>
          <a:xfrm>
            <a:off x="6092776" y="2946400"/>
            <a:ext cx="2805693" cy="1514524"/>
          </a:xfrm>
        </p:spPr>
        <p:txBody>
          <a:bodyPr/>
          <a:lstStyle/>
          <a:p>
            <a:endParaRPr lang="en-US" dirty="0"/>
          </a:p>
        </p:txBody>
      </p:sp>
      <p:sp>
        <p:nvSpPr>
          <p:cNvPr id="10" name="Picture Placeholder 3"/>
          <p:cNvSpPr>
            <a:spLocks noGrp="1"/>
          </p:cNvSpPr>
          <p:nvPr>
            <p:ph type="pic" sz="quarter" idx="16"/>
          </p:nvPr>
        </p:nvSpPr>
        <p:spPr>
          <a:xfrm>
            <a:off x="3132668" y="2946400"/>
            <a:ext cx="2870200" cy="1514524"/>
          </a:xfrm>
        </p:spPr>
        <p:txBody>
          <a:bodyPr/>
          <a:lstStyle/>
          <a:p>
            <a:endParaRPr lang="en-US" dirty="0"/>
          </a:p>
        </p:txBody>
      </p:sp>
      <p:sp>
        <p:nvSpPr>
          <p:cNvPr id="11" name="Picture Placeholder 3"/>
          <p:cNvSpPr>
            <a:spLocks noGrp="1"/>
          </p:cNvSpPr>
          <p:nvPr>
            <p:ph type="pic" sz="quarter" idx="17"/>
          </p:nvPr>
        </p:nvSpPr>
        <p:spPr>
          <a:xfrm>
            <a:off x="262467" y="4677839"/>
            <a:ext cx="2751666" cy="1507682"/>
          </a:xfrm>
        </p:spPr>
        <p:txBody>
          <a:bodyPr/>
          <a:lstStyle/>
          <a:p>
            <a:endParaRPr lang="en-US" dirty="0"/>
          </a:p>
        </p:txBody>
      </p:sp>
      <p:sp>
        <p:nvSpPr>
          <p:cNvPr id="12" name="Picture Placeholder 3"/>
          <p:cNvSpPr>
            <a:spLocks noGrp="1"/>
          </p:cNvSpPr>
          <p:nvPr>
            <p:ph type="pic" sz="quarter" idx="18"/>
          </p:nvPr>
        </p:nvSpPr>
        <p:spPr>
          <a:xfrm>
            <a:off x="6092776" y="4677839"/>
            <a:ext cx="2805692" cy="1507682"/>
          </a:xfrm>
        </p:spPr>
        <p:txBody>
          <a:bodyPr/>
          <a:lstStyle/>
          <a:p>
            <a:endParaRPr lang="en-US" dirty="0"/>
          </a:p>
        </p:txBody>
      </p:sp>
      <p:sp>
        <p:nvSpPr>
          <p:cNvPr id="13" name="Picture Placeholder 3"/>
          <p:cNvSpPr>
            <a:spLocks noGrp="1"/>
          </p:cNvSpPr>
          <p:nvPr>
            <p:ph type="pic" sz="quarter" idx="19"/>
          </p:nvPr>
        </p:nvSpPr>
        <p:spPr>
          <a:xfrm>
            <a:off x="3132668" y="4677839"/>
            <a:ext cx="2870200" cy="1507682"/>
          </a:xfrm>
        </p:spPr>
        <p:txBody>
          <a:bodyPr/>
          <a:lstStyle/>
          <a:p>
            <a:endParaRPr lang="en-US" dirty="0"/>
          </a:p>
        </p:txBody>
      </p:sp>
    </p:spTree>
    <p:extLst>
      <p:ext uri="{BB962C8B-B14F-4D97-AF65-F5344CB8AC3E}">
        <p14:creationId xmlns:p14="http://schemas.microsoft.com/office/powerpoint/2010/main" val="33574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a:t>Click to edit Master title SLIDE</a:t>
            </a:r>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4498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90133"/>
            <a:ext cx="8830733" cy="46736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390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90133"/>
            <a:ext cx="8830733" cy="46736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797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1668" y="1456269"/>
            <a:ext cx="4224866"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749800" y="1456269"/>
            <a:ext cx="4106333"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710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3"/>
          <p:cNvSpPr>
            <a:spLocks noGrp="1"/>
          </p:cNvSpPr>
          <p:nvPr>
            <p:ph type="pic" sz="quarter" idx="10"/>
          </p:nvPr>
        </p:nvSpPr>
        <p:spPr>
          <a:xfrm>
            <a:off x="313268" y="1278466"/>
            <a:ext cx="4131733" cy="2346178"/>
          </a:xfrm>
        </p:spPr>
        <p:txBody>
          <a:bodyPr/>
          <a:lstStyle/>
          <a:p>
            <a:endParaRPr lang="en-US" dirty="0"/>
          </a:p>
        </p:txBody>
      </p:sp>
      <p:sp>
        <p:nvSpPr>
          <p:cNvPr id="4" name="Picture Placeholder 3"/>
          <p:cNvSpPr>
            <a:spLocks noGrp="1"/>
          </p:cNvSpPr>
          <p:nvPr>
            <p:ph type="pic" sz="quarter" idx="11"/>
          </p:nvPr>
        </p:nvSpPr>
        <p:spPr>
          <a:xfrm>
            <a:off x="4648201" y="1278468"/>
            <a:ext cx="4174067" cy="2346177"/>
          </a:xfrm>
        </p:spPr>
        <p:txBody>
          <a:bodyPr/>
          <a:lstStyle/>
          <a:p>
            <a:endParaRPr lang="en-US" dirty="0"/>
          </a:p>
        </p:txBody>
      </p:sp>
      <p:sp>
        <p:nvSpPr>
          <p:cNvPr id="5" name="Picture Placeholder 3"/>
          <p:cNvSpPr>
            <a:spLocks noGrp="1"/>
          </p:cNvSpPr>
          <p:nvPr>
            <p:ph type="pic" sz="quarter" idx="12"/>
          </p:nvPr>
        </p:nvSpPr>
        <p:spPr>
          <a:xfrm>
            <a:off x="313268" y="3793066"/>
            <a:ext cx="4131733" cy="2451334"/>
          </a:xfrm>
        </p:spPr>
        <p:txBody>
          <a:bodyPr/>
          <a:lstStyle/>
          <a:p>
            <a:endParaRPr lang="en-US" dirty="0"/>
          </a:p>
        </p:txBody>
      </p:sp>
      <p:sp>
        <p:nvSpPr>
          <p:cNvPr id="6" name="Picture Placeholder 3"/>
          <p:cNvSpPr>
            <a:spLocks noGrp="1"/>
          </p:cNvSpPr>
          <p:nvPr>
            <p:ph type="pic" sz="quarter" idx="13"/>
          </p:nvPr>
        </p:nvSpPr>
        <p:spPr>
          <a:xfrm>
            <a:off x="4648201" y="3793068"/>
            <a:ext cx="4174067" cy="2451333"/>
          </a:xfrm>
        </p:spPr>
        <p:txBody>
          <a:bodyPr/>
          <a:lstStyle/>
          <a:p>
            <a:endParaRPr lang="en-US" dirty="0"/>
          </a:p>
        </p:txBody>
      </p:sp>
    </p:spTree>
    <p:extLst>
      <p:ext uri="{BB962C8B-B14F-4D97-AF65-F5344CB8AC3E}">
        <p14:creationId xmlns:p14="http://schemas.microsoft.com/office/powerpoint/2010/main" val="331447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220134" y="1303867"/>
            <a:ext cx="2794000" cy="1425618"/>
          </a:xfrm>
        </p:spPr>
        <p:txBody>
          <a:bodyPr/>
          <a:lstStyle/>
          <a:p>
            <a:endParaRPr lang="en-US" dirty="0"/>
          </a:p>
        </p:txBody>
      </p:sp>
      <p:sp>
        <p:nvSpPr>
          <p:cNvPr id="6" name="Picture Placeholder 3"/>
          <p:cNvSpPr>
            <a:spLocks noGrp="1"/>
          </p:cNvSpPr>
          <p:nvPr>
            <p:ph type="pic" sz="quarter" idx="12"/>
          </p:nvPr>
        </p:nvSpPr>
        <p:spPr>
          <a:xfrm>
            <a:off x="6092776" y="1303867"/>
            <a:ext cx="2822625" cy="1425618"/>
          </a:xfrm>
        </p:spPr>
        <p:txBody>
          <a:bodyPr/>
          <a:lstStyle/>
          <a:p>
            <a:endParaRPr lang="en-US" dirty="0"/>
          </a:p>
        </p:txBody>
      </p:sp>
      <p:sp>
        <p:nvSpPr>
          <p:cNvPr id="7" name="Picture Placeholder 3"/>
          <p:cNvSpPr>
            <a:spLocks noGrp="1"/>
          </p:cNvSpPr>
          <p:nvPr>
            <p:ph type="pic" sz="quarter" idx="13"/>
          </p:nvPr>
        </p:nvSpPr>
        <p:spPr>
          <a:xfrm>
            <a:off x="3132667" y="1303867"/>
            <a:ext cx="2853266" cy="1425618"/>
          </a:xfrm>
        </p:spPr>
        <p:txBody>
          <a:bodyPr/>
          <a:lstStyle/>
          <a:p>
            <a:endParaRPr lang="en-US" dirty="0"/>
          </a:p>
        </p:txBody>
      </p:sp>
      <p:sp>
        <p:nvSpPr>
          <p:cNvPr id="8" name="Picture Placeholder 3"/>
          <p:cNvSpPr>
            <a:spLocks noGrp="1"/>
          </p:cNvSpPr>
          <p:nvPr>
            <p:ph type="pic" sz="quarter" idx="14"/>
          </p:nvPr>
        </p:nvSpPr>
        <p:spPr>
          <a:xfrm>
            <a:off x="220134" y="2878669"/>
            <a:ext cx="2794000" cy="1582257"/>
          </a:xfrm>
        </p:spPr>
        <p:txBody>
          <a:bodyPr/>
          <a:lstStyle/>
          <a:p>
            <a:endParaRPr lang="en-US" dirty="0"/>
          </a:p>
        </p:txBody>
      </p:sp>
      <p:sp>
        <p:nvSpPr>
          <p:cNvPr id="9" name="Picture Placeholder 3"/>
          <p:cNvSpPr>
            <a:spLocks noGrp="1"/>
          </p:cNvSpPr>
          <p:nvPr>
            <p:ph type="pic" sz="quarter" idx="15"/>
          </p:nvPr>
        </p:nvSpPr>
        <p:spPr>
          <a:xfrm>
            <a:off x="6092776" y="2878669"/>
            <a:ext cx="2822625" cy="1582257"/>
          </a:xfrm>
        </p:spPr>
        <p:txBody>
          <a:bodyPr/>
          <a:lstStyle/>
          <a:p>
            <a:endParaRPr lang="en-US" dirty="0"/>
          </a:p>
        </p:txBody>
      </p:sp>
      <p:sp>
        <p:nvSpPr>
          <p:cNvPr id="10" name="Picture Placeholder 3"/>
          <p:cNvSpPr>
            <a:spLocks noGrp="1"/>
          </p:cNvSpPr>
          <p:nvPr>
            <p:ph type="pic" sz="quarter" idx="16"/>
          </p:nvPr>
        </p:nvSpPr>
        <p:spPr>
          <a:xfrm>
            <a:off x="3120975" y="2878669"/>
            <a:ext cx="2864958" cy="1582257"/>
          </a:xfrm>
        </p:spPr>
        <p:txBody>
          <a:bodyPr/>
          <a:lstStyle/>
          <a:p>
            <a:endParaRPr lang="en-US" dirty="0"/>
          </a:p>
        </p:txBody>
      </p:sp>
      <p:sp>
        <p:nvSpPr>
          <p:cNvPr id="11" name="Picture Placeholder 3"/>
          <p:cNvSpPr>
            <a:spLocks noGrp="1"/>
          </p:cNvSpPr>
          <p:nvPr>
            <p:ph type="pic" sz="quarter" idx="17"/>
          </p:nvPr>
        </p:nvSpPr>
        <p:spPr>
          <a:xfrm>
            <a:off x="220134" y="4610108"/>
            <a:ext cx="2794000" cy="1575415"/>
          </a:xfrm>
        </p:spPr>
        <p:txBody>
          <a:bodyPr/>
          <a:lstStyle/>
          <a:p>
            <a:endParaRPr lang="en-US" dirty="0"/>
          </a:p>
        </p:txBody>
      </p:sp>
      <p:sp>
        <p:nvSpPr>
          <p:cNvPr id="12" name="Picture Placeholder 3"/>
          <p:cNvSpPr>
            <a:spLocks noGrp="1"/>
          </p:cNvSpPr>
          <p:nvPr>
            <p:ph type="pic" sz="quarter" idx="18"/>
          </p:nvPr>
        </p:nvSpPr>
        <p:spPr>
          <a:xfrm>
            <a:off x="6092776" y="4610108"/>
            <a:ext cx="2822625" cy="1575415"/>
          </a:xfrm>
        </p:spPr>
        <p:txBody>
          <a:bodyPr/>
          <a:lstStyle/>
          <a:p>
            <a:endParaRPr lang="en-US" dirty="0"/>
          </a:p>
        </p:txBody>
      </p:sp>
      <p:sp>
        <p:nvSpPr>
          <p:cNvPr id="13" name="Picture Placeholder 3"/>
          <p:cNvSpPr>
            <a:spLocks noGrp="1"/>
          </p:cNvSpPr>
          <p:nvPr>
            <p:ph type="pic" sz="quarter" idx="19"/>
          </p:nvPr>
        </p:nvSpPr>
        <p:spPr>
          <a:xfrm>
            <a:off x="3120975" y="4610108"/>
            <a:ext cx="2864958" cy="1575415"/>
          </a:xfrm>
        </p:spPr>
        <p:txBody>
          <a:bodyPr/>
          <a:lstStyle/>
          <a:p>
            <a:endParaRPr lang="en-US" dirty="0"/>
          </a:p>
        </p:txBody>
      </p:sp>
    </p:spTree>
    <p:extLst>
      <p:ext uri="{BB962C8B-B14F-4D97-AF65-F5344CB8AC3E}">
        <p14:creationId xmlns:p14="http://schemas.microsoft.com/office/powerpoint/2010/main" val="345671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8873067" cy="47498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9236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1" y="1600200"/>
            <a:ext cx="4191000"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563536" y="1600200"/>
            <a:ext cx="4351865"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66170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0"/>
            <a:ext cx="6138333" cy="991352"/>
          </a:xfrm>
          <a:prstGeom prst="rect">
            <a:avLst/>
          </a:prstGeom>
          <a:noFill/>
        </p:spPr>
        <p:txBody>
          <a:bodyPr vert="horz" lIns="27432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 y="1490133"/>
            <a:ext cx="8847667" cy="4707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28507685"/>
      </p:ext>
    </p:extLst>
  </p:cSld>
  <p:clrMap bg1="dk1" tx1="lt1" bg2="dk2" tx2="lt2" accent1="accent1" accent2="accent2" accent3="accent3" accent4="accent4" accent5="accent5" accent6="accent6" hlink="hlink" folHlink="folHlink"/>
  <p:sldLayoutIdLst>
    <p:sldLayoutId id="2147483650" r:id="rId1"/>
    <p:sldLayoutId id="2147483652" r:id="rId2"/>
    <p:sldLayoutId id="2147483654" r:id="rId3"/>
    <p:sldLayoutId id="2147483653" r:id="rId4"/>
  </p:sldLayoutIdLst>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chemeClr val="bg1">
              <a:lumMod val="50000"/>
              <a:lumOff val="50000"/>
            </a:schemeClr>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chemeClr val="bg1">
              <a:lumMod val="50000"/>
              <a:lumOff val="50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bg1">
              <a:lumMod val="50000"/>
              <a:lumOff val="50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5765800" cy="991352"/>
          </a:xfrm>
          <a:prstGeom prst="rect">
            <a:avLst/>
          </a:prstGeom>
          <a:solidFill>
            <a:schemeClr val="bg1"/>
          </a:solidFill>
        </p:spPr>
        <p:txBody>
          <a:bodyPr vert="horz" lIns="27432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1" y="1363133"/>
            <a:ext cx="8924509" cy="4834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2778491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rgbClr val="262626"/>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rgbClr val="262626"/>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262626"/>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customXml" Target="../ink/ink2.xml"/></Relationships>
</file>

<file path=ppt/slides/_rels/slide1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ppv@gatech.edu"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mailto:ppv@gatech.edu"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36.jp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customXml" Target="../ink/ink6.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Georgia Tech Facilities INC.</a:t>
            </a:r>
          </a:p>
        </p:txBody>
      </p:sp>
      <p:sp>
        <p:nvSpPr>
          <p:cNvPr id="3" name="Subtitle 2"/>
          <p:cNvSpPr>
            <a:spLocks noGrp="1"/>
          </p:cNvSpPr>
          <p:nvPr>
            <p:ph type="subTitle" idx="1"/>
          </p:nvPr>
        </p:nvSpPr>
        <p:spPr/>
        <p:txBody>
          <a:bodyPr/>
          <a:lstStyle/>
          <a:p>
            <a:r>
              <a:rPr lang="en-US" sz="2400" b="1" dirty="0"/>
              <a:t>Project Management INTRO</a:t>
            </a:r>
          </a:p>
        </p:txBody>
      </p:sp>
    </p:spTree>
    <p:extLst>
      <p:ext uri="{BB962C8B-B14F-4D97-AF65-F5344CB8AC3E}">
        <p14:creationId xmlns:p14="http://schemas.microsoft.com/office/powerpoint/2010/main" val="198224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CD1396-5AE6-47B7-9CB8-7272DAF61989}"/>
              </a:ext>
            </a:extLst>
          </p:cNvPr>
          <p:cNvPicPr>
            <a:picLocks noChangeAspect="1"/>
          </p:cNvPicPr>
          <p:nvPr/>
        </p:nvPicPr>
        <p:blipFill>
          <a:blip r:embed="rId2"/>
          <a:stretch>
            <a:fillRect/>
          </a:stretch>
        </p:blipFill>
        <p:spPr>
          <a:xfrm>
            <a:off x="4551541" y="2909439"/>
            <a:ext cx="3614477" cy="2606594"/>
          </a:xfrm>
          <a:prstGeom prst="rect">
            <a:avLst/>
          </a:prstGeom>
        </p:spPr>
      </p:pic>
      <p:sp>
        <p:nvSpPr>
          <p:cNvPr id="2" name="Content Placeholder 1"/>
          <p:cNvSpPr>
            <a:spLocks noGrp="1"/>
          </p:cNvSpPr>
          <p:nvPr>
            <p:ph idx="1"/>
          </p:nvPr>
        </p:nvSpPr>
        <p:spPr>
          <a:xfrm>
            <a:off x="156633" y="1346200"/>
            <a:ext cx="8830733" cy="4673600"/>
          </a:xfrm>
        </p:spPr>
        <p:txBody>
          <a:bodyPr/>
          <a:lstStyle/>
          <a:p>
            <a:r>
              <a:rPr lang="en-US" sz="2000" dirty="0">
                <a:solidFill>
                  <a:schemeClr val="bg1"/>
                </a:solidFill>
              </a:rPr>
              <a:t>A project may be designated a GTFI project if there is a need for greater flexibility in executing a critical project (i.e. timeline, contracting, funding, etc.)</a:t>
            </a:r>
          </a:p>
          <a:p>
            <a:r>
              <a:rPr lang="en-US" sz="2000" dirty="0">
                <a:solidFill>
                  <a:schemeClr val="bg1"/>
                </a:solidFill>
              </a:rPr>
              <a:t>For example, flexible funding alternatives may include:</a:t>
            </a:r>
          </a:p>
          <a:p>
            <a:pPr marL="457200" indent="-457200">
              <a:buFont typeface="Arial" panose="020B0604020202020204" pitchFamily="34" charset="0"/>
              <a:buChar char="•"/>
            </a:pPr>
            <a:r>
              <a:rPr lang="en-US" sz="2000" dirty="0">
                <a:solidFill>
                  <a:schemeClr val="bg1"/>
                </a:solidFill>
              </a:rPr>
              <a:t>Private donations</a:t>
            </a:r>
          </a:p>
          <a:p>
            <a:pPr marL="457200" indent="-457200">
              <a:buFont typeface="Arial" panose="020B0604020202020204" pitchFamily="34" charset="0"/>
              <a:buChar char="•"/>
            </a:pPr>
            <a:r>
              <a:rPr lang="en-US" sz="2000" dirty="0">
                <a:solidFill>
                  <a:schemeClr val="bg1"/>
                </a:solidFill>
              </a:rPr>
              <a:t>Gifts or contributions from Affiliated organizations  </a:t>
            </a:r>
          </a:p>
          <a:p>
            <a:pPr marL="457200" indent="-457200">
              <a:spcBef>
                <a:spcPts val="480"/>
              </a:spcBef>
              <a:spcAft>
                <a:spcPts val="0"/>
              </a:spcAft>
              <a:buFont typeface="Arial" panose="020B0604020202020204" pitchFamily="34" charset="0"/>
              <a:buChar char="•"/>
            </a:pPr>
            <a:r>
              <a:rPr lang="en-US" sz="2000" dirty="0">
                <a:solidFill>
                  <a:schemeClr val="bg1"/>
                </a:solidFill>
              </a:rPr>
              <a:t>Bond funds</a:t>
            </a:r>
          </a:p>
          <a:p>
            <a:pPr marL="457200" indent="-457200">
              <a:spcBef>
                <a:spcPts val="480"/>
              </a:spcBef>
              <a:spcAft>
                <a:spcPts val="0"/>
              </a:spcAft>
              <a:buFont typeface="Arial" panose="020B0604020202020204" pitchFamily="34" charset="0"/>
              <a:buChar char="•"/>
            </a:pPr>
            <a:r>
              <a:rPr lang="en-US" sz="2000" dirty="0">
                <a:solidFill>
                  <a:schemeClr val="bg1"/>
                </a:solidFill>
              </a:rPr>
              <a:t>Traditional loans </a:t>
            </a:r>
            <a:r>
              <a:rPr lang="en-US" sz="2800" dirty="0">
                <a:solidFill>
                  <a:schemeClr val="bg1"/>
                </a:solidFill>
              </a:rPr>
              <a:t> </a:t>
            </a:r>
            <a:endParaRPr lang="en-US" sz="2800" dirty="0"/>
          </a:p>
          <a:p>
            <a:endParaRPr lang="en-US" sz="2800" dirty="0"/>
          </a:p>
          <a:p>
            <a:endParaRPr lang="en-US" sz="28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p:txBody>
          <a:bodyPr/>
          <a:lstStyle/>
          <a:p>
            <a:br>
              <a:rPr lang="en-US" sz="3200" b="1" dirty="0">
                <a:solidFill>
                  <a:schemeClr val="bg1"/>
                </a:solidFill>
              </a:rPr>
            </a:br>
            <a:r>
              <a:rPr lang="en-US" sz="2800" b="1" dirty="0">
                <a:solidFill>
                  <a:schemeClr val="bg1"/>
                </a:solidFill>
              </a:rPr>
              <a:t>Georgia TECH Facilities INC.</a:t>
            </a:r>
            <a:br>
              <a:rPr lang="en-US" sz="2800" b="1" dirty="0">
                <a:solidFill>
                  <a:schemeClr val="bg1"/>
                </a:solidFill>
              </a:rPr>
            </a:br>
            <a:r>
              <a:rPr lang="en-US" sz="2800" b="1" dirty="0">
                <a:solidFill>
                  <a:schemeClr val="bg1"/>
                </a:solidFill>
                <a:highlight>
                  <a:srgbClr val="EEB211"/>
                </a:highlight>
              </a:rPr>
              <a:t>development funding</a:t>
            </a:r>
          </a:p>
        </p:txBody>
      </p:sp>
    </p:spTree>
    <p:extLst>
      <p:ext uri="{BB962C8B-B14F-4D97-AF65-F5344CB8AC3E}">
        <p14:creationId xmlns:p14="http://schemas.microsoft.com/office/powerpoint/2010/main" val="209793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4439" y="4323994"/>
            <a:ext cx="8830733" cy="4673600"/>
          </a:xfrm>
        </p:spPr>
        <p:txBody>
          <a:bodyPr/>
          <a:lstStyle/>
          <a:p>
            <a:pPr algn="ctr"/>
            <a:r>
              <a:rPr lang="en-US" sz="4000" dirty="0">
                <a:solidFill>
                  <a:schemeClr val="accent4">
                    <a:lumMod val="75000"/>
                  </a:schemeClr>
                </a:solidFill>
              </a:rPr>
              <a:t>GTFI Project Process</a:t>
            </a:r>
          </a:p>
          <a:p>
            <a:pPr algn="ctr"/>
            <a:r>
              <a:rPr lang="en-US" sz="4000" dirty="0">
                <a:solidFill>
                  <a:schemeClr val="accent4">
                    <a:lumMod val="75000"/>
                  </a:schemeClr>
                </a:solidFill>
              </a:rPr>
              <a:t>It’s really different!!</a:t>
            </a:r>
          </a:p>
          <a:p>
            <a:pPr algn="just"/>
            <a:endParaRPr lang="en-US" sz="5400" dirty="0"/>
          </a:p>
        </p:txBody>
      </p:sp>
      <p:sp>
        <p:nvSpPr>
          <p:cNvPr id="3" name="Title 2"/>
          <p:cNvSpPr>
            <a:spLocks noGrp="1"/>
          </p:cNvSpPr>
          <p:nvPr>
            <p:ph type="title"/>
          </p:nvPr>
        </p:nvSpPr>
        <p:spPr/>
        <p:txBody>
          <a:bodyPr>
            <a:normAutofit fontScale="90000"/>
          </a:bodyPr>
          <a:lstStyle/>
          <a:p>
            <a:br>
              <a:rPr lang="en-US" sz="3200" b="1" dirty="0">
                <a:solidFill>
                  <a:schemeClr val="bg1"/>
                </a:solidFill>
              </a:rPr>
            </a:br>
            <a:endParaRPr lang="en-US" sz="3200" b="1" dirty="0">
              <a:solidFill>
                <a:schemeClr val="bg1"/>
              </a:solidFill>
            </a:endParaRPr>
          </a:p>
        </p:txBody>
      </p:sp>
      <p:pic>
        <p:nvPicPr>
          <p:cNvPr id="5" name="Picture 4">
            <a:extLst>
              <a:ext uri="{FF2B5EF4-FFF2-40B4-BE49-F238E27FC236}">
                <a16:creationId xmlns:a16="http://schemas.microsoft.com/office/drawing/2014/main" id="{51E0A03F-3A3B-49C1-B233-426CD938D361}"/>
              </a:ext>
            </a:extLst>
          </p:cNvPr>
          <p:cNvPicPr>
            <a:picLocks noChangeAspect="1"/>
          </p:cNvPicPr>
          <p:nvPr/>
        </p:nvPicPr>
        <p:blipFill>
          <a:blip r:embed="rId2"/>
          <a:stretch>
            <a:fillRect/>
          </a:stretch>
        </p:blipFill>
        <p:spPr>
          <a:xfrm>
            <a:off x="1339702" y="1084521"/>
            <a:ext cx="4460756" cy="3239472"/>
          </a:xfrm>
          <a:prstGeom prst="rect">
            <a:avLst/>
          </a:prstGeom>
        </p:spPr>
      </p:pic>
    </p:spTree>
    <p:extLst>
      <p:ext uri="{BB962C8B-B14F-4D97-AF65-F5344CB8AC3E}">
        <p14:creationId xmlns:p14="http://schemas.microsoft.com/office/powerpoint/2010/main" val="3587834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US" sz="3200" b="1" dirty="0">
                <a:solidFill>
                  <a:schemeClr val="bg1"/>
                </a:solidFill>
              </a:rPr>
            </a:br>
            <a:r>
              <a:rPr lang="en-US" sz="2400" b="1" dirty="0">
                <a:solidFill>
                  <a:schemeClr val="bg1"/>
                </a:solidFill>
              </a:rPr>
              <a:t>Georgia TECH Facilities INC.</a:t>
            </a:r>
            <a:br>
              <a:rPr lang="en-US" sz="2400" b="1" dirty="0">
                <a:solidFill>
                  <a:schemeClr val="bg1"/>
                </a:solidFill>
              </a:rPr>
            </a:br>
            <a:r>
              <a:rPr lang="en-US" sz="2400" b="1" dirty="0">
                <a:solidFill>
                  <a:schemeClr val="bg1"/>
                </a:solidFill>
                <a:highlight>
                  <a:srgbClr val="EEB211"/>
                </a:highlight>
              </a:rPr>
              <a:t>DMSA OR </a:t>
            </a:r>
            <a:r>
              <a:rPr lang="en-US" sz="2400" b="1" dirty="0">
                <a:solidFill>
                  <a:srgbClr val="262626"/>
                </a:solidFill>
                <a:highlight>
                  <a:srgbClr val="EEB211"/>
                </a:highlight>
              </a:rPr>
              <a:t>P</a:t>
            </a:r>
            <a:r>
              <a:rPr lang="en-US" sz="2400" b="1" dirty="0">
                <a:solidFill>
                  <a:schemeClr val="bg1"/>
                </a:solidFill>
                <a:highlight>
                  <a:srgbClr val="EEB211"/>
                </a:highlight>
              </a:rPr>
              <a:t>msa – Project GUIDE</a:t>
            </a:r>
          </a:p>
        </p:txBody>
      </p:sp>
      <p:pic>
        <p:nvPicPr>
          <p:cNvPr id="5" name="Picture 4">
            <a:extLst>
              <a:ext uri="{FF2B5EF4-FFF2-40B4-BE49-F238E27FC236}">
                <a16:creationId xmlns:a16="http://schemas.microsoft.com/office/drawing/2014/main" id="{EA522D44-B523-45A2-99B3-CF5BC1079306}"/>
              </a:ext>
            </a:extLst>
          </p:cNvPr>
          <p:cNvPicPr>
            <a:picLocks noChangeAspect="1"/>
          </p:cNvPicPr>
          <p:nvPr/>
        </p:nvPicPr>
        <p:blipFill>
          <a:blip r:embed="rId2"/>
          <a:stretch>
            <a:fillRect/>
          </a:stretch>
        </p:blipFill>
        <p:spPr>
          <a:xfrm>
            <a:off x="4489555" y="1477054"/>
            <a:ext cx="4314667" cy="2997510"/>
          </a:xfrm>
          <a:prstGeom prst="rect">
            <a:avLst/>
          </a:prstGeom>
        </p:spPr>
      </p:pic>
      <p:sp>
        <p:nvSpPr>
          <p:cNvPr id="7" name="Content Placeholder 1">
            <a:extLst>
              <a:ext uri="{FF2B5EF4-FFF2-40B4-BE49-F238E27FC236}">
                <a16:creationId xmlns:a16="http://schemas.microsoft.com/office/drawing/2014/main" id="{4A54B55E-9584-447E-80CA-101F7B4B0ADD}"/>
              </a:ext>
            </a:extLst>
          </p:cNvPr>
          <p:cNvSpPr txBox="1">
            <a:spLocks/>
          </p:cNvSpPr>
          <p:nvPr/>
        </p:nvSpPr>
        <p:spPr>
          <a:xfrm>
            <a:off x="68985" y="1363118"/>
            <a:ext cx="4570472" cy="4673600"/>
          </a:xfrm>
          <a:prstGeom prst="rect">
            <a:avLst/>
          </a:prstGeom>
        </p:spPr>
        <p:txBody>
          <a:bodyPr vert="horz" lIns="274320" tIns="45720" rIns="274320" bIns="45720" rtlCol="0">
            <a:noAutofit/>
          </a:bodyPr>
          <a:lstStyle>
            <a:lvl1pPr marL="0" indent="0" algn="l" defTabSz="342900" rtl="0" eaLnBrk="1" latinLnBrk="0" hangingPunct="1">
              <a:spcBef>
                <a:spcPct val="20000"/>
              </a:spcBef>
              <a:spcAft>
                <a:spcPts val="450"/>
              </a:spcAft>
              <a:buFontTx/>
              <a:buNone/>
              <a:defRPr sz="1800" kern="1200">
                <a:solidFill>
                  <a:schemeClr val="bg1">
                    <a:lumMod val="50000"/>
                    <a:lumOff val="50000"/>
                  </a:schemeClr>
                </a:solidFill>
                <a:latin typeface="+mn-lt"/>
                <a:ea typeface="+mn-ea"/>
                <a:cs typeface="+mn-cs"/>
              </a:defRPr>
            </a:lvl1pPr>
            <a:lvl2pPr marL="349758" indent="-214313" algn="l" defTabSz="342900" rtl="0" eaLnBrk="1" latinLnBrk="0" hangingPunct="1">
              <a:spcBef>
                <a:spcPct val="20000"/>
              </a:spcBef>
              <a:spcAft>
                <a:spcPts val="450"/>
              </a:spcAft>
              <a:buFont typeface="Lucida Grande"/>
              <a:buChar char="•"/>
              <a:defRPr sz="1575" kern="1200">
                <a:solidFill>
                  <a:schemeClr val="bg1">
                    <a:lumMod val="50000"/>
                    <a:lumOff val="50000"/>
                  </a:schemeClr>
                </a:solidFill>
                <a:latin typeface="+mn-lt"/>
                <a:ea typeface="+mn-ea"/>
                <a:cs typeface="+mn-cs"/>
              </a:defRPr>
            </a:lvl2pPr>
            <a:lvl3pPr marL="857250" indent="-171450" algn="l" defTabSz="342900" rtl="0" eaLnBrk="1" latinLnBrk="0" hangingPunct="1">
              <a:spcBef>
                <a:spcPct val="20000"/>
              </a:spcBef>
              <a:spcAft>
                <a:spcPts val="450"/>
              </a:spcAft>
              <a:buFont typeface="Arial"/>
              <a:buChar char="•"/>
              <a:defRPr sz="1575" kern="1200">
                <a:solidFill>
                  <a:schemeClr val="bg1">
                    <a:lumMod val="50000"/>
                    <a:lumOff val="50000"/>
                  </a:schemeClr>
                </a:solidFill>
                <a:latin typeface="+mn-lt"/>
                <a:ea typeface="+mn-ea"/>
                <a:cs typeface="+mn-cs"/>
              </a:defRPr>
            </a:lvl3pPr>
            <a:lvl4pPr marL="1200150" indent="-171450" algn="l" defTabSz="342900" rtl="0" eaLnBrk="1" latinLnBrk="0" hangingPunct="1">
              <a:spcBef>
                <a:spcPct val="20000"/>
              </a:spcBef>
              <a:buFont typeface="Arial"/>
              <a:buChar char="–"/>
              <a:defRPr sz="18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8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buFont typeface="Arial" panose="020B0604020202020204" pitchFamily="34" charset="0"/>
              <a:buChar char="•"/>
            </a:pPr>
            <a:r>
              <a:rPr lang="en-US" sz="2000" dirty="0">
                <a:solidFill>
                  <a:schemeClr val="bg1"/>
                </a:solidFill>
              </a:rPr>
              <a:t>A </a:t>
            </a:r>
            <a:r>
              <a:rPr lang="en-US" sz="2000" u="sng" dirty="0">
                <a:solidFill>
                  <a:schemeClr val="bg1"/>
                </a:solidFill>
              </a:rPr>
              <a:t>Development Management Services Agreement (DMSA) </a:t>
            </a:r>
            <a:r>
              <a:rPr lang="en-US" sz="2000" dirty="0">
                <a:solidFill>
                  <a:schemeClr val="bg1"/>
                </a:solidFill>
              </a:rPr>
              <a:t>between GTFI and Facilities is executed for each development project (Major renovation or ground up construction.)</a:t>
            </a:r>
          </a:p>
          <a:p>
            <a:pPr marL="457200" indent="-457200">
              <a:buFont typeface="Arial" panose="020B0604020202020204" pitchFamily="34" charset="0"/>
              <a:buChar char="•"/>
            </a:pPr>
            <a:r>
              <a:rPr lang="en-US" sz="2000" dirty="0">
                <a:solidFill>
                  <a:schemeClr val="bg1"/>
                </a:solidFill>
              </a:rPr>
              <a:t>For recurring smaller projects in a GTFI owned building, a master or one time </a:t>
            </a:r>
            <a:r>
              <a:rPr lang="en-US" sz="2000" u="sng" dirty="0">
                <a:solidFill>
                  <a:srgbClr val="262626"/>
                </a:solidFill>
              </a:rPr>
              <a:t>Project Management </a:t>
            </a:r>
            <a:r>
              <a:rPr lang="en-US" sz="2000" u="sng" dirty="0">
                <a:solidFill>
                  <a:schemeClr val="bg1"/>
                </a:solidFill>
              </a:rPr>
              <a:t>Services Agreement (PMSA)</a:t>
            </a:r>
            <a:r>
              <a:rPr lang="en-US" sz="2000" dirty="0">
                <a:solidFill>
                  <a:schemeClr val="bg1"/>
                </a:solidFill>
              </a:rPr>
              <a:t> may be executed to cover all projects to be completed in a building.</a:t>
            </a:r>
          </a:p>
          <a:p>
            <a:pPr marL="457200" indent="-457200">
              <a:buFont typeface="Arial" panose="020B0604020202020204" pitchFamily="34" charset="0"/>
              <a:buChar char="•"/>
            </a:pPr>
            <a:r>
              <a:rPr lang="en-US" sz="2000" dirty="0">
                <a:solidFill>
                  <a:schemeClr val="bg1"/>
                </a:solidFill>
              </a:rPr>
              <a:t>The DMSA and PMSA establish roles and responsibilities as well as contracting signature authority.</a:t>
            </a:r>
          </a:p>
          <a:p>
            <a:endParaRPr lang="en-US" sz="2000" dirty="0"/>
          </a:p>
          <a:p>
            <a:r>
              <a:rPr lang="en-US" sz="2000" dirty="0"/>
              <a:t> </a:t>
            </a:r>
          </a:p>
          <a:p>
            <a:r>
              <a:rPr lang="en-US" sz="2000" dirty="0"/>
              <a:t> </a:t>
            </a:r>
            <a:endParaRPr lang="en-US" sz="2000" dirty="0">
              <a:solidFill>
                <a:schemeClr val="bg1"/>
              </a:solidFill>
            </a:endParaRPr>
          </a:p>
        </p:txBody>
      </p:sp>
    </p:spTree>
    <p:extLst>
      <p:ext uri="{BB962C8B-B14F-4D97-AF65-F5344CB8AC3E}">
        <p14:creationId xmlns:p14="http://schemas.microsoft.com/office/powerpoint/2010/main" val="153593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800" dirty="0"/>
          </a:p>
          <a:p>
            <a:pPr marL="457200" indent="-457200">
              <a:buFont typeface="Arial" panose="020B0604020202020204" pitchFamily="34" charset="0"/>
              <a:buChar char="•"/>
            </a:pPr>
            <a:endParaRPr lang="en-US" sz="28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p:txBody>
          <a:bodyPr/>
          <a:lstStyle/>
          <a:p>
            <a:br>
              <a:rPr lang="en-US" sz="3200" b="1" dirty="0">
                <a:solidFill>
                  <a:schemeClr val="bg1"/>
                </a:solidFill>
              </a:rPr>
            </a:br>
            <a:r>
              <a:rPr lang="en-US" sz="2400" b="1" dirty="0">
                <a:solidFill>
                  <a:schemeClr val="bg1"/>
                </a:solidFill>
              </a:rPr>
              <a:t>Georgia TECH Facilities INC.</a:t>
            </a:r>
            <a:br>
              <a:rPr lang="en-US" sz="2400" b="1" dirty="0">
                <a:solidFill>
                  <a:schemeClr val="bg1"/>
                </a:solidFill>
              </a:rPr>
            </a:br>
            <a:r>
              <a:rPr lang="en-US" sz="2400" b="1" dirty="0">
                <a:solidFill>
                  <a:schemeClr val="bg1"/>
                </a:solidFill>
                <a:highlight>
                  <a:srgbClr val="EEB211"/>
                </a:highlight>
              </a:rPr>
              <a:t>DMSA – Project MGMT AGREEMENT</a:t>
            </a:r>
          </a:p>
        </p:txBody>
      </p:sp>
      <p:pic>
        <p:nvPicPr>
          <p:cNvPr id="7" name="Picture 6">
            <a:extLst>
              <a:ext uri="{FF2B5EF4-FFF2-40B4-BE49-F238E27FC236}">
                <a16:creationId xmlns:a16="http://schemas.microsoft.com/office/drawing/2014/main" id="{070DA8C0-DBED-4FA5-80A9-A055822E64B9}"/>
              </a:ext>
            </a:extLst>
          </p:cNvPr>
          <p:cNvPicPr>
            <a:picLocks noChangeAspect="1"/>
          </p:cNvPicPr>
          <p:nvPr/>
        </p:nvPicPr>
        <p:blipFill>
          <a:blip r:embed="rId2"/>
          <a:stretch>
            <a:fillRect/>
          </a:stretch>
        </p:blipFill>
        <p:spPr>
          <a:xfrm>
            <a:off x="1813820" y="1227806"/>
            <a:ext cx="7200952" cy="3974360"/>
          </a:xfrm>
          <a:prstGeom prst="rect">
            <a:avLst/>
          </a:prstGeom>
          <a:effectLst>
            <a:outerShdw blurRad="50800" dist="88900" dir="10800000" algn="r" rotWithShape="0">
              <a:prstClr val="black">
                <a:alpha val="45000"/>
              </a:prstClr>
            </a:outerShdw>
          </a:effectLst>
        </p:spPr>
      </p:pic>
      <p:pic>
        <p:nvPicPr>
          <p:cNvPr id="9" name="Picture 8">
            <a:extLst>
              <a:ext uri="{FF2B5EF4-FFF2-40B4-BE49-F238E27FC236}">
                <a16:creationId xmlns:a16="http://schemas.microsoft.com/office/drawing/2014/main" id="{C81694EE-BAD5-44E9-8552-5C4F76CE02C3}"/>
              </a:ext>
            </a:extLst>
          </p:cNvPr>
          <p:cNvPicPr>
            <a:picLocks noChangeAspect="1"/>
          </p:cNvPicPr>
          <p:nvPr/>
        </p:nvPicPr>
        <p:blipFill>
          <a:blip r:embed="rId3"/>
          <a:stretch>
            <a:fillRect/>
          </a:stretch>
        </p:blipFill>
        <p:spPr>
          <a:xfrm>
            <a:off x="129228" y="3481466"/>
            <a:ext cx="6681893" cy="4561053"/>
          </a:xfrm>
          <a:prstGeom prst="rect">
            <a:avLst/>
          </a:prstGeom>
          <a:effectLst>
            <a:outerShdw blurRad="50800" dist="101600" dir="10800000" algn="r" rotWithShape="0">
              <a:prstClr val="black">
                <a:alpha val="40000"/>
              </a:prstClr>
            </a:outerShdw>
          </a:effectLst>
        </p:spPr>
      </p:pic>
    </p:spTree>
    <p:extLst>
      <p:ext uri="{BB962C8B-B14F-4D97-AF65-F5344CB8AC3E}">
        <p14:creationId xmlns:p14="http://schemas.microsoft.com/office/powerpoint/2010/main" val="663514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7E8B36-7061-402A-83DE-0EDC562D0D7F}"/>
              </a:ext>
            </a:extLst>
          </p:cNvPr>
          <p:cNvPicPr>
            <a:picLocks noChangeAspect="1"/>
          </p:cNvPicPr>
          <p:nvPr/>
        </p:nvPicPr>
        <p:blipFill>
          <a:blip r:embed="rId2"/>
          <a:stretch>
            <a:fillRect/>
          </a:stretch>
        </p:blipFill>
        <p:spPr>
          <a:xfrm>
            <a:off x="1182036" y="1157709"/>
            <a:ext cx="5889815" cy="2822471"/>
          </a:xfrm>
          <a:prstGeom prst="rect">
            <a:avLst/>
          </a:prstGeom>
        </p:spPr>
      </p:pic>
      <p:sp>
        <p:nvSpPr>
          <p:cNvPr id="9" name="Content Placeholder 1">
            <a:extLst>
              <a:ext uri="{FF2B5EF4-FFF2-40B4-BE49-F238E27FC236}">
                <a16:creationId xmlns:a16="http://schemas.microsoft.com/office/drawing/2014/main" id="{F7932AB6-6094-4AE3-AD01-D057F391A95A}"/>
              </a:ext>
            </a:extLst>
          </p:cNvPr>
          <p:cNvSpPr txBox="1">
            <a:spLocks/>
          </p:cNvSpPr>
          <p:nvPr/>
        </p:nvSpPr>
        <p:spPr>
          <a:xfrm>
            <a:off x="156633" y="3745088"/>
            <a:ext cx="8768261" cy="759918"/>
          </a:xfrm>
          <a:prstGeom prst="rect">
            <a:avLst/>
          </a:prstGeom>
        </p:spPr>
        <p:txBody>
          <a:bodyPr vert="horz" lIns="274320" tIns="45720" rIns="274320" bIns="45720" rtlCol="0">
            <a:noAutofit/>
          </a:bodyPr>
          <a:lstStyle>
            <a:lvl1pPr marL="0" indent="0" algn="l" defTabSz="342900" rtl="0" eaLnBrk="1" latinLnBrk="0" hangingPunct="1">
              <a:spcBef>
                <a:spcPct val="20000"/>
              </a:spcBef>
              <a:spcAft>
                <a:spcPts val="450"/>
              </a:spcAft>
              <a:buFontTx/>
              <a:buNone/>
              <a:defRPr sz="1800" kern="1200">
                <a:solidFill>
                  <a:schemeClr val="bg1">
                    <a:lumMod val="50000"/>
                    <a:lumOff val="50000"/>
                  </a:schemeClr>
                </a:solidFill>
                <a:latin typeface="+mn-lt"/>
                <a:ea typeface="+mn-ea"/>
                <a:cs typeface="+mn-cs"/>
              </a:defRPr>
            </a:lvl1pPr>
            <a:lvl2pPr marL="349758" indent="-214313" algn="l" defTabSz="342900" rtl="0" eaLnBrk="1" latinLnBrk="0" hangingPunct="1">
              <a:spcBef>
                <a:spcPct val="20000"/>
              </a:spcBef>
              <a:spcAft>
                <a:spcPts val="450"/>
              </a:spcAft>
              <a:buFont typeface="Lucida Grande"/>
              <a:buChar char="•"/>
              <a:defRPr sz="1575" kern="1200">
                <a:solidFill>
                  <a:schemeClr val="bg1">
                    <a:lumMod val="50000"/>
                    <a:lumOff val="50000"/>
                  </a:schemeClr>
                </a:solidFill>
                <a:latin typeface="+mn-lt"/>
                <a:ea typeface="+mn-ea"/>
                <a:cs typeface="+mn-cs"/>
              </a:defRPr>
            </a:lvl2pPr>
            <a:lvl3pPr marL="857250" indent="-171450" algn="l" defTabSz="342900" rtl="0" eaLnBrk="1" latinLnBrk="0" hangingPunct="1">
              <a:spcBef>
                <a:spcPct val="20000"/>
              </a:spcBef>
              <a:spcAft>
                <a:spcPts val="450"/>
              </a:spcAft>
              <a:buFont typeface="Arial"/>
              <a:buChar char="•"/>
              <a:defRPr sz="1575" kern="1200">
                <a:solidFill>
                  <a:schemeClr val="bg1">
                    <a:lumMod val="50000"/>
                    <a:lumOff val="50000"/>
                  </a:schemeClr>
                </a:solidFill>
                <a:latin typeface="+mn-lt"/>
                <a:ea typeface="+mn-ea"/>
                <a:cs typeface="+mn-cs"/>
              </a:defRPr>
            </a:lvl3pPr>
            <a:lvl4pPr marL="1200150" indent="-171450" algn="l" defTabSz="342900" rtl="0" eaLnBrk="1" latinLnBrk="0" hangingPunct="1">
              <a:spcBef>
                <a:spcPct val="20000"/>
              </a:spcBef>
              <a:buFont typeface="Arial"/>
              <a:buChar char="–"/>
              <a:defRPr sz="18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8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lvl="0" indent="-457200">
              <a:buFont typeface="Arial" panose="020B0604020202020204" pitchFamily="34" charset="0"/>
              <a:buChar char="•"/>
            </a:pPr>
            <a:r>
              <a:rPr lang="en-US" sz="2000" dirty="0">
                <a:solidFill>
                  <a:schemeClr val="bg1"/>
                </a:solidFill>
              </a:rPr>
              <a:t>GT PM manages CAP project on behalf of GTFI through a DMSA.</a:t>
            </a:r>
          </a:p>
          <a:p>
            <a:pPr marL="457200" lvl="0" indent="-457200">
              <a:buFont typeface="Arial" panose="020B0604020202020204" pitchFamily="34" charset="0"/>
              <a:buChar char="•"/>
            </a:pPr>
            <a:r>
              <a:rPr lang="en-US" sz="2000" dirty="0">
                <a:solidFill>
                  <a:schemeClr val="bg1"/>
                </a:solidFill>
              </a:rPr>
              <a:t>Contracts are held by GTFI.</a:t>
            </a:r>
          </a:p>
          <a:p>
            <a:pPr marL="457200" lvl="0" indent="-457200">
              <a:buFont typeface="Arial" panose="020B0604020202020204" pitchFamily="34" charset="0"/>
              <a:buChar char="•"/>
            </a:pPr>
            <a:r>
              <a:rPr lang="en-US" sz="2000" dirty="0">
                <a:solidFill>
                  <a:schemeClr val="bg1"/>
                </a:solidFill>
              </a:rPr>
              <a:t>GTFI pays invoices utilizing one or more designated funding sources, including bonds, traditional loans, donations, or contributions from affiliated organizations.</a:t>
            </a:r>
          </a:p>
          <a:p>
            <a:pPr marL="457200" lvl="0" indent="-457200">
              <a:buFont typeface="Arial" panose="020B0604020202020204" pitchFamily="34" charset="0"/>
              <a:buChar char="•"/>
            </a:pPr>
            <a:r>
              <a:rPr lang="en-US" sz="2000" dirty="0">
                <a:solidFill>
                  <a:schemeClr val="bg1"/>
                </a:solidFill>
              </a:rPr>
              <a:t>Funding is typically provided by GT for </a:t>
            </a:r>
            <a:r>
              <a:rPr lang="en-US" sz="2000" u="sng" dirty="0">
                <a:solidFill>
                  <a:schemeClr val="bg1"/>
                </a:solidFill>
              </a:rPr>
              <a:t>removable</a:t>
            </a:r>
            <a:r>
              <a:rPr lang="en-US" sz="2000" dirty="0">
                <a:solidFill>
                  <a:schemeClr val="bg1"/>
                </a:solidFill>
              </a:rPr>
              <a:t> building contents such as furniture, AV, and FFE. (Items to be owned by the renter.)</a:t>
            </a:r>
          </a:p>
          <a:p>
            <a:endParaRPr lang="en-US" sz="2800" dirty="0"/>
          </a:p>
          <a:p>
            <a:r>
              <a:rPr lang="en-US" sz="2800" dirty="0">
                <a:solidFill>
                  <a:schemeClr val="bg1"/>
                </a:solidFill>
              </a:rPr>
              <a:t>         </a:t>
            </a:r>
          </a:p>
          <a:p>
            <a:endParaRPr lang="en-US" sz="28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2" name="Content Placeholder 1"/>
          <p:cNvSpPr>
            <a:spLocks noGrp="1"/>
          </p:cNvSpPr>
          <p:nvPr>
            <p:ph idx="1"/>
          </p:nvPr>
        </p:nvSpPr>
        <p:spPr>
          <a:xfrm>
            <a:off x="156633" y="1346200"/>
            <a:ext cx="6401564" cy="759918"/>
          </a:xfrm>
        </p:spPr>
        <p:txBody>
          <a:bodyPr/>
          <a:lstStyle/>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p:txBody>
          <a:bodyPr/>
          <a:lstStyle/>
          <a:p>
            <a:br>
              <a:rPr lang="en-US" sz="3200" b="1" dirty="0">
                <a:solidFill>
                  <a:schemeClr val="bg1"/>
                </a:solidFill>
              </a:rPr>
            </a:br>
            <a:r>
              <a:rPr lang="en-US" sz="2400" b="1" dirty="0">
                <a:solidFill>
                  <a:schemeClr val="bg1"/>
                </a:solidFill>
              </a:rPr>
              <a:t>Georgia TECH Facilities INC.</a:t>
            </a:r>
            <a:br>
              <a:rPr lang="en-US" sz="2400" b="1" dirty="0">
                <a:solidFill>
                  <a:schemeClr val="bg1"/>
                </a:solidFill>
              </a:rPr>
            </a:br>
            <a:r>
              <a:rPr lang="en-US" sz="2400" b="1" dirty="0">
                <a:solidFill>
                  <a:schemeClr val="bg1"/>
                </a:solidFill>
                <a:highlight>
                  <a:srgbClr val="EEB211"/>
                </a:highlight>
              </a:rPr>
              <a:t>DMSA funding</a:t>
            </a:r>
          </a:p>
        </p:txBody>
      </p:sp>
    </p:spTree>
    <p:extLst>
      <p:ext uri="{BB962C8B-B14F-4D97-AF65-F5344CB8AC3E}">
        <p14:creationId xmlns:p14="http://schemas.microsoft.com/office/powerpoint/2010/main" val="3209486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DB2F4AE-3B6E-40A5-BBB7-183775BB275C}"/>
              </a:ext>
            </a:extLst>
          </p:cNvPr>
          <p:cNvPicPr>
            <a:picLocks noChangeAspect="1"/>
          </p:cNvPicPr>
          <p:nvPr/>
        </p:nvPicPr>
        <p:blipFill>
          <a:blip r:embed="rId2"/>
          <a:stretch>
            <a:fillRect/>
          </a:stretch>
        </p:blipFill>
        <p:spPr>
          <a:xfrm>
            <a:off x="313266" y="1246490"/>
            <a:ext cx="6370819" cy="8242753"/>
          </a:xfrm>
          <a:prstGeom prst="rect">
            <a:avLst/>
          </a:prstGeom>
          <a:effectLst>
            <a:outerShdw blurRad="50800" dist="38100" dir="13500000" algn="br" rotWithShape="0">
              <a:prstClr val="black">
                <a:alpha val="40000"/>
              </a:prstClr>
            </a:outerShdw>
          </a:effectLst>
        </p:spPr>
      </p:pic>
      <p:sp>
        <p:nvSpPr>
          <p:cNvPr id="2" name="Content Placeholder 1"/>
          <p:cNvSpPr>
            <a:spLocks noGrp="1"/>
          </p:cNvSpPr>
          <p:nvPr>
            <p:ph idx="1"/>
          </p:nvPr>
        </p:nvSpPr>
        <p:spPr/>
        <p:txBody>
          <a:bodyPr/>
          <a:lstStyle/>
          <a:p>
            <a:endParaRPr lang="en-US" sz="2800" dirty="0"/>
          </a:p>
          <a:p>
            <a:pPr marL="457200" indent="-457200">
              <a:buFont typeface="Arial" panose="020B0604020202020204" pitchFamily="34" charset="0"/>
              <a:buChar char="•"/>
            </a:pPr>
            <a:endParaRPr lang="en-US" sz="28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p:txBody>
          <a:bodyPr/>
          <a:lstStyle/>
          <a:p>
            <a:br>
              <a:rPr lang="en-US" sz="3200" b="1" dirty="0">
                <a:solidFill>
                  <a:schemeClr val="bg1"/>
                </a:solidFill>
              </a:rPr>
            </a:br>
            <a:r>
              <a:rPr lang="en-US" sz="2400" b="1" dirty="0">
                <a:solidFill>
                  <a:schemeClr val="bg1"/>
                </a:solidFill>
              </a:rPr>
              <a:t>Georgia TECH Facilities INC.</a:t>
            </a:r>
            <a:br>
              <a:rPr lang="en-US" sz="2400" b="1" dirty="0">
                <a:solidFill>
                  <a:schemeClr val="bg1"/>
                </a:solidFill>
              </a:rPr>
            </a:br>
            <a:r>
              <a:rPr lang="en-US" sz="2400" b="1" dirty="0">
                <a:solidFill>
                  <a:schemeClr val="bg1"/>
                </a:solidFill>
                <a:highlight>
                  <a:srgbClr val="EEB211"/>
                </a:highlight>
              </a:rPr>
              <a:t>PMSA – Project MGMT AGREEEMENT</a:t>
            </a:r>
          </a:p>
        </p:txBody>
      </p:sp>
      <p:pic>
        <p:nvPicPr>
          <p:cNvPr id="5" name="Picture 4">
            <a:extLst>
              <a:ext uri="{FF2B5EF4-FFF2-40B4-BE49-F238E27FC236}">
                <a16:creationId xmlns:a16="http://schemas.microsoft.com/office/drawing/2014/main" id="{EFF5EFA8-8B7E-49A1-AA90-27DE386A007A}"/>
              </a:ext>
            </a:extLst>
          </p:cNvPr>
          <p:cNvPicPr>
            <a:picLocks noChangeAspect="1"/>
          </p:cNvPicPr>
          <p:nvPr/>
        </p:nvPicPr>
        <p:blipFill>
          <a:blip r:embed="rId3"/>
          <a:stretch>
            <a:fillRect/>
          </a:stretch>
        </p:blipFill>
        <p:spPr>
          <a:xfrm rot="16200000">
            <a:off x="1015717" y="4603612"/>
            <a:ext cx="8967425" cy="6929374"/>
          </a:xfrm>
          <a:prstGeom prst="rect">
            <a:avLst/>
          </a:prstGeom>
          <a:effectLst>
            <a:outerShdw blurRad="50800" dist="38100" dir="13500000" algn="br" rotWithShape="0">
              <a:prstClr val="black">
                <a:alpha val="40000"/>
              </a:prstClr>
            </a:outerShdw>
          </a:effectLst>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F4568044-5F3E-4C81-AC3A-3B104800A511}"/>
                  </a:ext>
                </a:extLst>
              </p14:cNvPr>
              <p14:cNvContentPartPr/>
              <p14:nvPr/>
            </p14:nvContentPartPr>
            <p14:xfrm>
              <a:off x="3709992" y="4481486"/>
              <a:ext cx="556992" cy="8064"/>
            </p14:xfrm>
          </p:contentPart>
        </mc:Choice>
        <mc:Fallback xmlns="">
          <p:pic>
            <p:nvPicPr>
              <p:cNvPr id="10" name="Ink 9">
                <a:extLst>
                  <a:ext uri="{FF2B5EF4-FFF2-40B4-BE49-F238E27FC236}">
                    <a16:creationId xmlns:a16="http://schemas.microsoft.com/office/drawing/2014/main" id="{F4568044-5F3E-4C81-AC3A-3B104800A511}"/>
                  </a:ext>
                </a:extLst>
              </p:cNvPr>
              <p:cNvPicPr/>
              <p:nvPr/>
            </p:nvPicPr>
            <p:blipFill>
              <a:blip r:embed="rId5"/>
              <a:stretch>
                <a:fillRect/>
              </a:stretch>
            </p:blipFill>
            <p:spPr>
              <a:xfrm>
                <a:off x="3656020" y="4376654"/>
                <a:ext cx="664576" cy="218079"/>
              </a:xfrm>
              <a:prstGeom prst="rect">
                <a:avLst/>
              </a:prstGeom>
            </p:spPr>
          </p:pic>
        </mc:Fallback>
      </mc:AlternateContent>
    </p:spTree>
    <p:extLst>
      <p:ext uri="{BB962C8B-B14F-4D97-AF65-F5344CB8AC3E}">
        <p14:creationId xmlns:p14="http://schemas.microsoft.com/office/powerpoint/2010/main" val="68224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D09289-32A6-4A0B-9D2F-85F637B3305F}"/>
              </a:ext>
            </a:extLst>
          </p:cNvPr>
          <p:cNvPicPr>
            <a:picLocks noChangeAspect="1"/>
          </p:cNvPicPr>
          <p:nvPr/>
        </p:nvPicPr>
        <p:blipFill>
          <a:blip r:embed="rId2"/>
          <a:stretch>
            <a:fillRect/>
          </a:stretch>
        </p:blipFill>
        <p:spPr>
          <a:xfrm>
            <a:off x="1050406" y="1423219"/>
            <a:ext cx="5876501" cy="2215256"/>
          </a:xfrm>
          <a:prstGeom prst="rect">
            <a:avLst/>
          </a:prstGeom>
        </p:spPr>
      </p:pic>
      <p:sp>
        <p:nvSpPr>
          <p:cNvPr id="2" name="Content Placeholder 1"/>
          <p:cNvSpPr>
            <a:spLocks noGrp="1"/>
          </p:cNvSpPr>
          <p:nvPr>
            <p:ph idx="1"/>
          </p:nvPr>
        </p:nvSpPr>
        <p:spPr>
          <a:xfrm>
            <a:off x="156633" y="1346200"/>
            <a:ext cx="6401564" cy="759918"/>
          </a:xfrm>
        </p:spPr>
        <p:txBody>
          <a:bodyPr/>
          <a:lstStyle/>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p:txBody>
          <a:bodyPr/>
          <a:lstStyle/>
          <a:p>
            <a:br>
              <a:rPr lang="en-US" sz="3200" b="1" dirty="0">
                <a:solidFill>
                  <a:schemeClr val="bg1"/>
                </a:solidFill>
              </a:rPr>
            </a:br>
            <a:r>
              <a:rPr lang="en-US" sz="2400" b="1" dirty="0">
                <a:solidFill>
                  <a:schemeClr val="bg1"/>
                </a:solidFill>
              </a:rPr>
              <a:t>Georgia TECH Facilities INC.</a:t>
            </a:r>
            <a:br>
              <a:rPr lang="en-US" sz="2400" b="1" dirty="0">
                <a:solidFill>
                  <a:schemeClr val="bg1"/>
                </a:solidFill>
              </a:rPr>
            </a:br>
            <a:r>
              <a:rPr lang="en-US" sz="2400" b="1" dirty="0">
                <a:solidFill>
                  <a:schemeClr val="bg1"/>
                </a:solidFill>
                <a:highlight>
                  <a:srgbClr val="EEB211"/>
                </a:highlight>
              </a:rPr>
              <a:t>PMSA funding</a:t>
            </a:r>
          </a:p>
        </p:txBody>
      </p:sp>
      <mc:AlternateContent xmlns:mc="http://schemas.openxmlformats.org/markup-compatibility/2006" xmlns:p14="http://schemas.microsoft.com/office/powerpoint/2010/main">
        <mc:Choice Requires="p14">
          <p:contentPart p14:bwMode="auto" r:id="rId3">
            <p14:nvContentPartPr>
              <p14:cNvPr id="31" name="Ink 30">
                <a:extLst>
                  <a:ext uri="{FF2B5EF4-FFF2-40B4-BE49-F238E27FC236}">
                    <a16:creationId xmlns:a16="http://schemas.microsoft.com/office/drawing/2014/main" id="{F6135005-550B-4B3F-AEC2-9BA5E6B0B407}"/>
                  </a:ext>
                </a:extLst>
              </p14:cNvPr>
              <p14:cNvContentPartPr/>
              <p14:nvPr/>
            </p14:nvContentPartPr>
            <p14:xfrm>
              <a:off x="5790999" y="1565914"/>
              <a:ext cx="866016" cy="1457856"/>
            </p14:xfrm>
          </p:contentPart>
        </mc:Choice>
        <mc:Fallback xmlns="">
          <p:pic>
            <p:nvPicPr>
              <p:cNvPr id="31" name="Ink 30">
                <a:extLst>
                  <a:ext uri="{FF2B5EF4-FFF2-40B4-BE49-F238E27FC236}">
                    <a16:creationId xmlns:a16="http://schemas.microsoft.com/office/drawing/2014/main" id="{F6135005-550B-4B3F-AEC2-9BA5E6B0B407}"/>
                  </a:ext>
                </a:extLst>
              </p:cNvPr>
              <p:cNvPicPr/>
              <p:nvPr/>
            </p:nvPicPr>
            <p:blipFill>
              <a:blip r:embed="rId4"/>
              <a:stretch>
                <a:fillRect/>
              </a:stretch>
            </p:blipFill>
            <p:spPr>
              <a:xfrm>
                <a:off x="5773355" y="1548271"/>
                <a:ext cx="901665" cy="1493501"/>
              </a:xfrm>
              <a:prstGeom prst="rect">
                <a:avLst/>
              </a:prstGeom>
            </p:spPr>
          </p:pic>
        </mc:Fallback>
      </mc:AlternateContent>
      <p:sp>
        <p:nvSpPr>
          <p:cNvPr id="9" name="Content Placeholder 1">
            <a:extLst>
              <a:ext uri="{FF2B5EF4-FFF2-40B4-BE49-F238E27FC236}">
                <a16:creationId xmlns:a16="http://schemas.microsoft.com/office/drawing/2014/main" id="{F7932AB6-6094-4AE3-AD01-D057F391A95A}"/>
              </a:ext>
            </a:extLst>
          </p:cNvPr>
          <p:cNvSpPr txBox="1">
            <a:spLocks/>
          </p:cNvSpPr>
          <p:nvPr/>
        </p:nvSpPr>
        <p:spPr>
          <a:xfrm>
            <a:off x="156633" y="3638475"/>
            <a:ext cx="8768261" cy="759918"/>
          </a:xfrm>
          <a:prstGeom prst="rect">
            <a:avLst/>
          </a:prstGeom>
        </p:spPr>
        <p:txBody>
          <a:bodyPr vert="horz" lIns="274320" tIns="45720" rIns="274320" bIns="45720" rtlCol="0">
            <a:noAutofit/>
          </a:bodyPr>
          <a:lstStyle>
            <a:lvl1pPr marL="0" indent="0" algn="l" defTabSz="342900" rtl="0" eaLnBrk="1" latinLnBrk="0" hangingPunct="1">
              <a:spcBef>
                <a:spcPct val="20000"/>
              </a:spcBef>
              <a:spcAft>
                <a:spcPts val="450"/>
              </a:spcAft>
              <a:buFontTx/>
              <a:buNone/>
              <a:defRPr sz="1800" kern="1200">
                <a:solidFill>
                  <a:schemeClr val="bg1">
                    <a:lumMod val="50000"/>
                    <a:lumOff val="50000"/>
                  </a:schemeClr>
                </a:solidFill>
                <a:latin typeface="+mn-lt"/>
                <a:ea typeface="+mn-ea"/>
                <a:cs typeface="+mn-cs"/>
              </a:defRPr>
            </a:lvl1pPr>
            <a:lvl2pPr marL="349758" indent="-214313" algn="l" defTabSz="342900" rtl="0" eaLnBrk="1" latinLnBrk="0" hangingPunct="1">
              <a:spcBef>
                <a:spcPct val="20000"/>
              </a:spcBef>
              <a:spcAft>
                <a:spcPts val="450"/>
              </a:spcAft>
              <a:buFont typeface="Lucida Grande"/>
              <a:buChar char="•"/>
              <a:defRPr sz="1575" kern="1200">
                <a:solidFill>
                  <a:schemeClr val="bg1">
                    <a:lumMod val="50000"/>
                    <a:lumOff val="50000"/>
                  </a:schemeClr>
                </a:solidFill>
                <a:latin typeface="+mn-lt"/>
                <a:ea typeface="+mn-ea"/>
                <a:cs typeface="+mn-cs"/>
              </a:defRPr>
            </a:lvl2pPr>
            <a:lvl3pPr marL="857250" indent="-171450" algn="l" defTabSz="342900" rtl="0" eaLnBrk="1" latinLnBrk="0" hangingPunct="1">
              <a:spcBef>
                <a:spcPct val="20000"/>
              </a:spcBef>
              <a:spcAft>
                <a:spcPts val="450"/>
              </a:spcAft>
              <a:buFont typeface="Arial"/>
              <a:buChar char="•"/>
              <a:defRPr sz="1575" kern="1200">
                <a:solidFill>
                  <a:schemeClr val="bg1">
                    <a:lumMod val="50000"/>
                    <a:lumOff val="50000"/>
                  </a:schemeClr>
                </a:solidFill>
                <a:latin typeface="+mn-lt"/>
                <a:ea typeface="+mn-ea"/>
                <a:cs typeface="+mn-cs"/>
              </a:defRPr>
            </a:lvl3pPr>
            <a:lvl4pPr marL="1200150" indent="-171450" algn="l" defTabSz="342900" rtl="0" eaLnBrk="1" latinLnBrk="0" hangingPunct="1">
              <a:spcBef>
                <a:spcPct val="20000"/>
              </a:spcBef>
              <a:buFont typeface="Arial"/>
              <a:buChar char="–"/>
              <a:defRPr sz="18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8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lvl="0" indent="-457200">
              <a:buFont typeface="Arial" panose="020B0604020202020204" pitchFamily="34" charset="0"/>
              <a:buChar char="•"/>
            </a:pPr>
            <a:r>
              <a:rPr lang="en-US" sz="2000" dirty="0">
                <a:solidFill>
                  <a:schemeClr val="bg1"/>
                </a:solidFill>
              </a:rPr>
              <a:t>GT PM manages project on behalf of GTFI through a PMSA.</a:t>
            </a:r>
          </a:p>
          <a:p>
            <a:pPr marL="457200" lvl="0" indent="-457200">
              <a:buFont typeface="Arial" panose="020B0604020202020204" pitchFamily="34" charset="0"/>
              <a:buChar char="•"/>
            </a:pPr>
            <a:r>
              <a:rPr lang="en-US" sz="2000" dirty="0">
                <a:solidFill>
                  <a:schemeClr val="bg1"/>
                </a:solidFill>
              </a:rPr>
              <a:t>Contracts are held by GTFI</a:t>
            </a:r>
          </a:p>
          <a:p>
            <a:pPr marL="457200" lvl="0" indent="-457200">
              <a:buFont typeface="Arial" panose="020B0604020202020204" pitchFamily="34" charset="0"/>
              <a:buChar char="•"/>
            </a:pPr>
            <a:r>
              <a:rPr lang="en-US" sz="2000" dirty="0">
                <a:solidFill>
                  <a:schemeClr val="bg1"/>
                </a:solidFill>
              </a:rPr>
              <a:t>GTFI (Landlord) pays invoices and may be reimbursed from designated project funds or applicable reserves.</a:t>
            </a:r>
          </a:p>
          <a:p>
            <a:pPr marL="457200" lvl="0" indent="-457200">
              <a:buFont typeface="Arial" panose="020B0604020202020204" pitchFamily="34" charset="0"/>
              <a:buChar char="•"/>
            </a:pPr>
            <a:r>
              <a:rPr lang="en-US" sz="2000" dirty="0">
                <a:solidFill>
                  <a:schemeClr val="bg1"/>
                </a:solidFill>
              </a:rPr>
              <a:t>A GT PeopleSoft funding source (PeopleSoft funding project) must be set up to receive invoices from GTFI. (Note: GT can only reimburse for legitimate costs incurred by GTFI at the specific direction of GT, as tenant.)</a:t>
            </a:r>
          </a:p>
          <a:p>
            <a:endParaRPr lang="en-US" sz="2800" dirty="0"/>
          </a:p>
          <a:p>
            <a:r>
              <a:rPr lang="en-US" sz="2800" dirty="0">
                <a:solidFill>
                  <a:schemeClr val="bg1"/>
                </a:solidFill>
              </a:rPr>
              <a:t>         </a:t>
            </a:r>
          </a:p>
          <a:p>
            <a:endParaRPr lang="en-US" sz="28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Tree>
    <p:extLst>
      <p:ext uri="{BB962C8B-B14F-4D97-AF65-F5344CB8AC3E}">
        <p14:creationId xmlns:p14="http://schemas.microsoft.com/office/powerpoint/2010/main" val="12193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227805"/>
            <a:ext cx="8830733" cy="4673600"/>
          </a:xfrm>
        </p:spPr>
        <p:txBody>
          <a:bodyPr/>
          <a:lstStyle/>
          <a:p>
            <a:r>
              <a:rPr lang="en-US" sz="2000" dirty="0">
                <a:solidFill>
                  <a:schemeClr val="bg1"/>
                </a:solidFill>
              </a:rPr>
              <a:t>The Board of Regents is engaged in PPV projects for: </a:t>
            </a:r>
          </a:p>
          <a:p>
            <a:pPr marL="457200" indent="-457200">
              <a:buFont typeface="Arial" panose="020B0604020202020204" pitchFamily="34" charset="0"/>
              <a:buChar char="•"/>
            </a:pPr>
            <a:r>
              <a:rPr lang="en-US" sz="2000" dirty="0">
                <a:solidFill>
                  <a:schemeClr val="bg1"/>
                </a:solidFill>
              </a:rPr>
              <a:t>Project approval &gt;$1.0m construction cost</a:t>
            </a:r>
          </a:p>
          <a:p>
            <a:pPr marL="457200" indent="-457200">
              <a:buFont typeface="Arial" panose="020B0604020202020204" pitchFamily="34" charset="0"/>
              <a:buChar char="•"/>
            </a:pPr>
            <a:r>
              <a:rPr lang="en-US" sz="2000" dirty="0">
                <a:solidFill>
                  <a:schemeClr val="bg1"/>
                </a:solidFill>
              </a:rPr>
              <a:t>Oversight and design phase review of PPV CAP projects </a:t>
            </a:r>
          </a:p>
          <a:p>
            <a:pPr marL="457200" indent="-457200">
              <a:buFont typeface="Arial" panose="020B0604020202020204" pitchFamily="34" charset="0"/>
              <a:buChar char="•"/>
            </a:pPr>
            <a:r>
              <a:rPr lang="en-US" sz="2000" dirty="0">
                <a:solidFill>
                  <a:schemeClr val="bg1"/>
                </a:solidFill>
              </a:rPr>
              <a:t>Approval of PPV lease agreements and financing.</a:t>
            </a:r>
          </a:p>
          <a:p>
            <a:pPr marL="457200" indent="-457200">
              <a:buFont typeface="Arial" panose="020B0604020202020204" pitchFamily="34" charset="0"/>
              <a:buChar char="•"/>
            </a:pPr>
            <a:r>
              <a:rPr lang="en-US" sz="2000" u="sng" dirty="0">
                <a:solidFill>
                  <a:schemeClr val="bg1"/>
                </a:solidFill>
              </a:rPr>
              <a:t>BOR PPV Process Guide </a:t>
            </a:r>
            <a:r>
              <a:rPr lang="en-US" sz="2000" dirty="0">
                <a:solidFill>
                  <a:schemeClr val="bg1"/>
                </a:solidFill>
              </a:rPr>
              <a:t>- Located on forms website</a:t>
            </a:r>
          </a:p>
          <a:p>
            <a:pPr marL="457200" indent="-457200">
              <a:buFont typeface="Arial" panose="020B0604020202020204" pitchFamily="34" charset="0"/>
              <a:buChar char="•"/>
            </a:pPr>
            <a:r>
              <a:rPr lang="en-US" sz="2000" u="sng" dirty="0">
                <a:solidFill>
                  <a:schemeClr val="bg1"/>
                </a:solidFill>
              </a:rPr>
              <a:t>BOR Real Estate / Facilities POC</a:t>
            </a:r>
            <a:r>
              <a:rPr lang="en-US" sz="2000" dirty="0">
                <a:solidFill>
                  <a:schemeClr val="bg1"/>
                </a:solidFill>
              </a:rPr>
              <a:t> - Ron Reed, Director of Real Estate Ventures</a:t>
            </a:r>
            <a:endParaRPr lang="en-US" sz="2000" dirty="0"/>
          </a:p>
          <a:p>
            <a:endParaRPr lang="en-US" sz="28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p:txBody>
          <a:bodyPr/>
          <a:lstStyle/>
          <a:p>
            <a:br>
              <a:rPr lang="en-US" sz="3200" b="1" dirty="0">
                <a:solidFill>
                  <a:schemeClr val="bg1"/>
                </a:solidFill>
              </a:rPr>
            </a:br>
            <a:r>
              <a:rPr lang="en-US" sz="2400" b="1" dirty="0">
                <a:solidFill>
                  <a:schemeClr val="bg1"/>
                </a:solidFill>
              </a:rPr>
              <a:t>Georgia TECH Facilities INC.</a:t>
            </a:r>
            <a:br>
              <a:rPr lang="en-US" sz="2400" b="1" dirty="0">
                <a:solidFill>
                  <a:schemeClr val="bg1"/>
                </a:solidFill>
              </a:rPr>
            </a:br>
            <a:r>
              <a:rPr lang="en-US" sz="2400" b="1" dirty="0">
                <a:solidFill>
                  <a:schemeClr val="bg1"/>
                </a:solidFill>
                <a:highlight>
                  <a:srgbClr val="EEB211"/>
                </a:highlight>
              </a:rPr>
              <a:t>BOR ENGAGEMENT</a:t>
            </a:r>
          </a:p>
        </p:txBody>
      </p:sp>
      <p:pic>
        <p:nvPicPr>
          <p:cNvPr id="7" name="Picture 6">
            <a:extLst>
              <a:ext uri="{FF2B5EF4-FFF2-40B4-BE49-F238E27FC236}">
                <a16:creationId xmlns:a16="http://schemas.microsoft.com/office/drawing/2014/main" id="{EA17570E-49C2-4444-918A-2655B41E9C62}"/>
              </a:ext>
            </a:extLst>
          </p:cNvPr>
          <p:cNvPicPr>
            <a:picLocks noChangeAspect="1"/>
          </p:cNvPicPr>
          <p:nvPr/>
        </p:nvPicPr>
        <p:blipFill>
          <a:blip r:embed="rId2"/>
          <a:stretch>
            <a:fillRect/>
          </a:stretch>
        </p:blipFill>
        <p:spPr>
          <a:xfrm>
            <a:off x="747010" y="4257931"/>
            <a:ext cx="3959902" cy="2042178"/>
          </a:xfrm>
          <a:prstGeom prst="rect">
            <a:avLst/>
          </a:prstGeom>
        </p:spPr>
      </p:pic>
      <p:pic>
        <p:nvPicPr>
          <p:cNvPr id="9" name="Picture 8">
            <a:extLst>
              <a:ext uri="{FF2B5EF4-FFF2-40B4-BE49-F238E27FC236}">
                <a16:creationId xmlns:a16="http://schemas.microsoft.com/office/drawing/2014/main" id="{C17C024C-5BA3-4B0D-8435-9B636E6CB537}"/>
              </a:ext>
            </a:extLst>
          </p:cNvPr>
          <p:cNvPicPr>
            <a:picLocks noChangeAspect="1"/>
          </p:cNvPicPr>
          <p:nvPr/>
        </p:nvPicPr>
        <p:blipFill>
          <a:blip r:embed="rId3"/>
          <a:stretch>
            <a:fillRect/>
          </a:stretch>
        </p:blipFill>
        <p:spPr>
          <a:xfrm>
            <a:off x="4930045" y="4231269"/>
            <a:ext cx="2032885" cy="2032885"/>
          </a:xfrm>
          <a:prstGeom prst="rect">
            <a:avLst/>
          </a:prstGeom>
        </p:spPr>
      </p:pic>
    </p:spTree>
    <p:extLst>
      <p:ext uri="{BB962C8B-B14F-4D97-AF65-F5344CB8AC3E}">
        <p14:creationId xmlns:p14="http://schemas.microsoft.com/office/powerpoint/2010/main" val="2723903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35165C-EAD8-40F2-BF16-C9C88F02AD24}"/>
              </a:ext>
            </a:extLst>
          </p:cNvPr>
          <p:cNvPicPr>
            <a:picLocks noChangeAspect="1"/>
          </p:cNvPicPr>
          <p:nvPr/>
        </p:nvPicPr>
        <p:blipFill>
          <a:blip r:embed="rId2"/>
          <a:stretch>
            <a:fillRect/>
          </a:stretch>
        </p:blipFill>
        <p:spPr>
          <a:xfrm>
            <a:off x="4280920" y="1162494"/>
            <a:ext cx="5299364" cy="6858000"/>
          </a:xfrm>
          <a:prstGeom prst="rect">
            <a:avLst/>
          </a:prstGeom>
          <a:effectLst>
            <a:outerShdw blurRad="50800" dist="38100" dir="13500000" algn="br" rotWithShape="0">
              <a:prstClr val="black">
                <a:alpha val="40000"/>
              </a:prstClr>
            </a:outerShdw>
          </a:effectLst>
        </p:spPr>
      </p:pic>
      <p:pic>
        <p:nvPicPr>
          <p:cNvPr id="5" name="Picture 4">
            <a:extLst>
              <a:ext uri="{FF2B5EF4-FFF2-40B4-BE49-F238E27FC236}">
                <a16:creationId xmlns:a16="http://schemas.microsoft.com/office/drawing/2014/main" id="{AD9F2DDF-5EB0-4FDE-A5B3-232A9C5518CD}"/>
              </a:ext>
            </a:extLst>
          </p:cNvPr>
          <p:cNvPicPr>
            <a:picLocks noChangeAspect="1"/>
          </p:cNvPicPr>
          <p:nvPr/>
        </p:nvPicPr>
        <p:blipFill rotWithShape="1">
          <a:blip r:embed="rId3"/>
          <a:srcRect l="3767" r="-3767"/>
          <a:stretch/>
        </p:blipFill>
        <p:spPr>
          <a:xfrm>
            <a:off x="4749209" y="3923012"/>
            <a:ext cx="4607441" cy="2934988"/>
          </a:xfrm>
          <a:prstGeom prst="rect">
            <a:avLst/>
          </a:prstGeom>
          <a:effectLst>
            <a:outerShdw blurRad="63500" sx="102000" sy="102000" algn="ctr" rotWithShape="0">
              <a:prstClr val="black">
                <a:alpha val="40000"/>
              </a:prstClr>
            </a:outerShdw>
          </a:effectLst>
        </p:spPr>
      </p:pic>
      <p:sp>
        <p:nvSpPr>
          <p:cNvPr id="2" name="Content Placeholder 1"/>
          <p:cNvSpPr>
            <a:spLocks noGrp="1"/>
          </p:cNvSpPr>
          <p:nvPr>
            <p:ph idx="1"/>
          </p:nvPr>
        </p:nvSpPr>
        <p:spPr>
          <a:xfrm>
            <a:off x="3" y="1092200"/>
            <a:ext cx="4160871" cy="4673600"/>
          </a:xfrm>
        </p:spPr>
        <p:txBody>
          <a:bodyPr/>
          <a:lstStyle/>
          <a:p>
            <a:r>
              <a:rPr lang="en-US" sz="2000" u="sng" dirty="0">
                <a:solidFill>
                  <a:schemeClr val="bg1"/>
                </a:solidFill>
              </a:rPr>
              <a:t>The GTFI Board Typically Approves</a:t>
            </a:r>
            <a:r>
              <a:rPr lang="en-US" sz="2000" dirty="0">
                <a:solidFill>
                  <a:schemeClr val="bg1"/>
                </a:solidFill>
              </a:rPr>
              <a:t>:</a:t>
            </a:r>
          </a:p>
          <a:p>
            <a:pPr marL="457200" indent="-457200">
              <a:buFont typeface="Arial" panose="020B0604020202020204" pitchFamily="34" charset="0"/>
              <a:buChar char="•"/>
            </a:pPr>
            <a:r>
              <a:rPr lang="en-US" sz="2000" dirty="0">
                <a:solidFill>
                  <a:schemeClr val="bg1"/>
                </a:solidFill>
              </a:rPr>
              <a:t>Project Authorization</a:t>
            </a:r>
          </a:p>
          <a:p>
            <a:pPr marL="457200" indent="-457200">
              <a:buFont typeface="Arial" panose="020B0604020202020204" pitchFamily="34" charset="0"/>
              <a:buChar char="•"/>
            </a:pPr>
            <a:r>
              <a:rPr lang="en-US" sz="2000" dirty="0">
                <a:solidFill>
                  <a:schemeClr val="bg1"/>
                </a:solidFill>
              </a:rPr>
              <a:t>DMSA or PMSA</a:t>
            </a:r>
          </a:p>
          <a:p>
            <a:pPr marL="457200" indent="-457200">
              <a:buFont typeface="Arial" panose="020B0604020202020204" pitchFamily="34" charset="0"/>
              <a:buChar char="•"/>
            </a:pPr>
            <a:r>
              <a:rPr lang="en-US" sz="2000" dirty="0">
                <a:solidFill>
                  <a:schemeClr val="bg1"/>
                </a:solidFill>
              </a:rPr>
              <a:t>Design contracts, Construction contracts, and key Consultant contracts (program manager).</a:t>
            </a:r>
          </a:p>
          <a:p>
            <a:r>
              <a:rPr lang="en-US" sz="2000" u="sng" dirty="0">
                <a:solidFill>
                  <a:schemeClr val="bg1"/>
                </a:solidFill>
              </a:rPr>
              <a:t>Process for GTFI Board approval</a:t>
            </a:r>
            <a:r>
              <a:rPr lang="en-US" sz="2000" dirty="0">
                <a:solidFill>
                  <a:schemeClr val="bg1"/>
                </a:solidFill>
              </a:rPr>
              <a:t>:</a:t>
            </a:r>
          </a:p>
          <a:p>
            <a:pPr marL="457200" indent="-457200">
              <a:buFont typeface="Arial" panose="020B0604020202020204" pitchFamily="34" charset="0"/>
              <a:buChar char="•"/>
            </a:pPr>
            <a:r>
              <a:rPr lang="en-US" sz="2000" dirty="0">
                <a:solidFill>
                  <a:schemeClr val="bg1"/>
                </a:solidFill>
              </a:rPr>
              <a:t>Resolutions and documents for Board approval are prepared by the Executive Director (Aisha Staley-Oliver), based on timely information provided by project managers.</a:t>
            </a:r>
          </a:p>
          <a:p>
            <a:pPr marL="457200" indent="-457200">
              <a:buFont typeface="Arial" panose="020B0604020202020204" pitchFamily="34" charset="0"/>
              <a:buChar char="•"/>
            </a:pPr>
            <a:r>
              <a:rPr lang="en-US" sz="2000" dirty="0">
                <a:solidFill>
                  <a:schemeClr val="bg1"/>
                </a:solidFill>
              </a:rPr>
              <a:t>Monthly board meetings are use for approvals.</a:t>
            </a:r>
          </a:p>
          <a:p>
            <a:pPr marL="457200" indent="-457200">
              <a:buFont typeface="Arial" panose="020B0604020202020204" pitchFamily="34" charset="0"/>
              <a:buChar char="•"/>
            </a:pPr>
            <a:endParaRPr lang="en-US" sz="2800" dirty="0">
              <a:solidFill>
                <a:schemeClr val="bg1"/>
              </a:solidFill>
            </a:endParaRPr>
          </a:p>
          <a:p>
            <a:r>
              <a:rPr lang="en-US" sz="2800" b="1" i="1" dirty="0"/>
              <a:t> </a:t>
            </a:r>
            <a:r>
              <a:rPr lang="en-US" dirty="0"/>
              <a:t> </a:t>
            </a:r>
          </a:p>
          <a:p>
            <a:endParaRPr lang="en-US" sz="2800" dirty="0"/>
          </a:p>
          <a:p>
            <a:pPr marL="457200" indent="-457200">
              <a:buFont typeface="Arial" panose="020B0604020202020204" pitchFamily="34" charset="0"/>
              <a:buChar char="•"/>
            </a:pPr>
            <a:endParaRPr lang="en-US" sz="28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p:txBody>
          <a:bodyPr/>
          <a:lstStyle/>
          <a:p>
            <a:br>
              <a:rPr lang="en-US" sz="3200" b="1" dirty="0">
                <a:solidFill>
                  <a:schemeClr val="bg1"/>
                </a:solidFill>
              </a:rPr>
            </a:br>
            <a:r>
              <a:rPr lang="en-US" sz="2400" b="1" dirty="0">
                <a:solidFill>
                  <a:schemeClr val="bg1"/>
                </a:solidFill>
              </a:rPr>
              <a:t>Georgia TECH Facilities INC.</a:t>
            </a:r>
            <a:br>
              <a:rPr lang="en-US" sz="2400" b="1" dirty="0">
                <a:solidFill>
                  <a:schemeClr val="bg1"/>
                </a:solidFill>
              </a:rPr>
            </a:br>
            <a:r>
              <a:rPr lang="en-US" sz="2400" b="1" dirty="0">
                <a:solidFill>
                  <a:schemeClr val="bg1"/>
                </a:solidFill>
                <a:highlight>
                  <a:srgbClr val="EEB211"/>
                </a:highlight>
              </a:rPr>
              <a:t>GTFI BOARD APPROVALS</a:t>
            </a:r>
          </a:p>
        </p:txBody>
      </p:sp>
    </p:spTree>
    <p:extLst>
      <p:ext uri="{BB962C8B-B14F-4D97-AF65-F5344CB8AC3E}">
        <p14:creationId xmlns:p14="http://schemas.microsoft.com/office/powerpoint/2010/main" val="203053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10251"/>
            <a:ext cx="5104151" cy="3779097"/>
          </a:xfrm>
        </p:spPr>
        <p:txBody>
          <a:bodyPr/>
          <a:lstStyle/>
          <a:p>
            <a:pPr marL="457200" indent="-457200">
              <a:buFont typeface="Arial" panose="020B0604020202020204" pitchFamily="34" charset="0"/>
              <a:buChar char="•"/>
            </a:pPr>
            <a:r>
              <a:rPr lang="en-US" sz="2000" b="1" dirty="0">
                <a:solidFill>
                  <a:schemeClr val="bg1"/>
                </a:solidFill>
              </a:rPr>
              <a:t>ALL</a:t>
            </a:r>
            <a:r>
              <a:rPr lang="en-US" sz="2000" dirty="0">
                <a:solidFill>
                  <a:schemeClr val="bg1"/>
                </a:solidFill>
              </a:rPr>
              <a:t> GTFI projects are assessed a 0.75% (3/4 percent) fee against the </a:t>
            </a:r>
            <a:r>
              <a:rPr lang="en-US" sz="2000" u="sng" dirty="0">
                <a:solidFill>
                  <a:schemeClr val="bg1"/>
                </a:solidFill>
              </a:rPr>
              <a:t>Total Project Budget</a:t>
            </a:r>
            <a:r>
              <a:rPr lang="en-US" sz="2000" dirty="0">
                <a:solidFill>
                  <a:schemeClr val="bg1"/>
                </a:solidFill>
              </a:rPr>
              <a:t>.  GTFI fees are used to cover external audits, accounting charges, and required insurance.</a:t>
            </a:r>
          </a:p>
          <a:p>
            <a:pPr marL="457200" indent="-457200">
              <a:buFont typeface="Arial" panose="020B0604020202020204" pitchFamily="34" charset="0"/>
              <a:buChar char="•"/>
            </a:pPr>
            <a:r>
              <a:rPr lang="en-US" sz="2000" dirty="0">
                <a:solidFill>
                  <a:schemeClr val="bg1"/>
                </a:solidFill>
              </a:rPr>
              <a:t>The fee is charged as </a:t>
            </a:r>
            <a:r>
              <a:rPr lang="en-US" sz="2000" u="sng" dirty="0">
                <a:solidFill>
                  <a:schemeClr val="bg1"/>
                </a:solidFill>
              </a:rPr>
              <a:t>invoices are paid</a:t>
            </a:r>
            <a:r>
              <a:rPr lang="en-US" sz="2000" dirty="0">
                <a:solidFill>
                  <a:schemeClr val="bg1"/>
                </a:solidFill>
              </a:rPr>
              <a:t> against GTFI funds and is a part of the Total Project Budget.</a:t>
            </a:r>
          </a:p>
          <a:p>
            <a:pPr marL="457200" indent="-457200">
              <a:buFont typeface="Arial" panose="020B0604020202020204" pitchFamily="34" charset="0"/>
              <a:buChar char="•"/>
            </a:pPr>
            <a:r>
              <a:rPr lang="en-US" sz="2000" dirty="0">
                <a:solidFill>
                  <a:schemeClr val="bg1"/>
                </a:solidFill>
              </a:rPr>
              <a:t>Legal Fees – Legal fees may also be charged as project costs.</a:t>
            </a:r>
          </a:p>
          <a:p>
            <a:pPr marL="457200" indent="-457200">
              <a:buFont typeface="Arial" panose="020B0604020202020204" pitchFamily="34" charset="0"/>
              <a:buChar char="•"/>
            </a:pPr>
            <a:r>
              <a:rPr lang="en-US" sz="2000" dirty="0">
                <a:solidFill>
                  <a:schemeClr val="bg1"/>
                </a:solidFill>
              </a:rPr>
              <a:t>Project managers should periodically request the GTFI accounting spreadsheet to ensure that they are capturing all costs in their cost projections.</a:t>
            </a:r>
          </a:p>
          <a:p>
            <a:r>
              <a:rPr lang="en-US" sz="2000" b="1" i="1" dirty="0"/>
              <a:t> </a:t>
            </a:r>
            <a:r>
              <a:rPr lang="en-US" sz="2000" dirty="0"/>
              <a:t> </a:t>
            </a:r>
          </a:p>
          <a:p>
            <a:endParaRPr lang="en-US" sz="2800" dirty="0"/>
          </a:p>
          <a:p>
            <a:pPr marL="457200" indent="-457200">
              <a:buFont typeface="Arial" panose="020B0604020202020204" pitchFamily="34" charset="0"/>
              <a:buChar char="•"/>
            </a:pPr>
            <a:endParaRPr lang="en-US" sz="28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a:xfrm>
            <a:off x="1" y="0"/>
            <a:ext cx="6138333" cy="991352"/>
          </a:xfrm>
        </p:spPr>
        <p:txBody>
          <a:bodyPr/>
          <a:lstStyle/>
          <a:p>
            <a:br>
              <a:rPr lang="en-US" sz="3200" b="1" dirty="0">
                <a:solidFill>
                  <a:schemeClr val="bg1"/>
                </a:solidFill>
              </a:rPr>
            </a:br>
            <a:r>
              <a:rPr lang="en-US" sz="2400" b="1" dirty="0">
                <a:solidFill>
                  <a:schemeClr val="bg1"/>
                </a:solidFill>
              </a:rPr>
              <a:t>Georgia TECH Facilities INC.</a:t>
            </a:r>
            <a:br>
              <a:rPr lang="en-US" sz="2400" b="1" dirty="0">
                <a:solidFill>
                  <a:schemeClr val="bg1"/>
                </a:solidFill>
              </a:rPr>
            </a:br>
            <a:r>
              <a:rPr lang="en-US" sz="2400" b="1" dirty="0">
                <a:solidFill>
                  <a:schemeClr val="bg1"/>
                </a:solidFill>
                <a:highlight>
                  <a:srgbClr val="EEB211"/>
                </a:highlight>
              </a:rPr>
              <a:t>Budgeting – GTFi FEES</a:t>
            </a:r>
          </a:p>
        </p:txBody>
      </p:sp>
      <p:pic>
        <p:nvPicPr>
          <p:cNvPr id="6" name="Picture 5">
            <a:extLst>
              <a:ext uri="{FF2B5EF4-FFF2-40B4-BE49-F238E27FC236}">
                <a16:creationId xmlns:a16="http://schemas.microsoft.com/office/drawing/2014/main" id="{734A3269-63E4-4283-99F2-93F63D5C68E3}"/>
              </a:ext>
            </a:extLst>
          </p:cNvPr>
          <p:cNvPicPr>
            <a:picLocks noChangeAspect="1"/>
          </p:cNvPicPr>
          <p:nvPr/>
        </p:nvPicPr>
        <p:blipFill>
          <a:blip r:embed="rId2"/>
          <a:stretch>
            <a:fillRect/>
          </a:stretch>
        </p:blipFill>
        <p:spPr>
          <a:xfrm>
            <a:off x="4815840" y="210194"/>
            <a:ext cx="4513630" cy="5841167"/>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10087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3467" y="4003406"/>
            <a:ext cx="8830733" cy="4673600"/>
          </a:xfrm>
          <a:effectLst/>
        </p:spPr>
        <p:txBody>
          <a:bodyPr/>
          <a:lstStyle/>
          <a:p>
            <a:pPr algn="ctr"/>
            <a:r>
              <a:rPr lang="en-US" sz="4000" dirty="0">
                <a:solidFill>
                  <a:schemeClr val="accent4">
                    <a:lumMod val="75000"/>
                  </a:schemeClr>
                </a:solidFill>
              </a:rPr>
              <a:t>What is a PPV?</a:t>
            </a:r>
          </a:p>
          <a:p>
            <a:pPr algn="ctr"/>
            <a:r>
              <a:rPr lang="en-US" sz="4000" dirty="0">
                <a:solidFill>
                  <a:schemeClr val="accent4">
                    <a:lumMod val="75000"/>
                  </a:schemeClr>
                </a:solidFill>
              </a:rPr>
              <a:t>What is GTFI?</a:t>
            </a:r>
          </a:p>
          <a:p>
            <a:pPr algn="just"/>
            <a:endParaRPr lang="en-US" sz="5400" dirty="0"/>
          </a:p>
        </p:txBody>
      </p:sp>
      <p:sp>
        <p:nvSpPr>
          <p:cNvPr id="3" name="Title 2"/>
          <p:cNvSpPr>
            <a:spLocks noGrp="1"/>
          </p:cNvSpPr>
          <p:nvPr>
            <p:ph type="title"/>
          </p:nvPr>
        </p:nvSpPr>
        <p:spPr/>
        <p:txBody>
          <a:bodyPr>
            <a:normAutofit/>
          </a:bodyPr>
          <a:lstStyle/>
          <a:p>
            <a:br>
              <a:rPr lang="en-US" sz="3200" b="1" dirty="0">
                <a:solidFill>
                  <a:schemeClr val="bg1"/>
                </a:solidFill>
              </a:rPr>
            </a:br>
            <a:endParaRPr lang="en-US" sz="3200" b="1" dirty="0">
              <a:solidFill>
                <a:schemeClr val="bg1"/>
              </a:solidFill>
            </a:endParaRPr>
          </a:p>
        </p:txBody>
      </p:sp>
      <p:pic>
        <p:nvPicPr>
          <p:cNvPr id="5" name="Picture 4">
            <a:extLst>
              <a:ext uri="{FF2B5EF4-FFF2-40B4-BE49-F238E27FC236}">
                <a16:creationId xmlns:a16="http://schemas.microsoft.com/office/drawing/2014/main" id="{95A09283-0D80-4253-B463-05E5F60F02DA}"/>
              </a:ext>
            </a:extLst>
          </p:cNvPr>
          <p:cNvPicPr>
            <a:picLocks noChangeAspect="1"/>
          </p:cNvPicPr>
          <p:nvPr/>
        </p:nvPicPr>
        <p:blipFill>
          <a:blip r:embed="rId2"/>
          <a:stretch>
            <a:fillRect/>
          </a:stretch>
        </p:blipFill>
        <p:spPr>
          <a:xfrm>
            <a:off x="1143000" y="682052"/>
            <a:ext cx="5257800" cy="2996946"/>
          </a:xfrm>
          <a:prstGeom prst="rect">
            <a:avLst/>
          </a:prstGeom>
          <a:effectLst>
            <a:outerShdw blurRad="50800" dir="10800000" algn="r" rotWithShape="0">
              <a:prstClr val="black">
                <a:alpha val="40000"/>
              </a:prstClr>
            </a:outerShdw>
          </a:effectLst>
        </p:spPr>
      </p:pic>
    </p:spTree>
    <p:extLst>
      <p:ext uri="{BB962C8B-B14F-4D97-AF65-F5344CB8AC3E}">
        <p14:creationId xmlns:p14="http://schemas.microsoft.com/office/powerpoint/2010/main" val="122107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310251"/>
            <a:ext cx="5496791" cy="3779097"/>
          </a:xfrm>
        </p:spPr>
        <p:txBody>
          <a:bodyPr/>
          <a:lstStyle/>
          <a:p>
            <a:pPr marL="457200" indent="-457200">
              <a:buFont typeface="Arial" panose="020B0604020202020204" pitchFamily="34" charset="0"/>
              <a:buChar char="•"/>
            </a:pPr>
            <a:r>
              <a:rPr lang="en-US" sz="2000" dirty="0">
                <a:solidFill>
                  <a:schemeClr val="bg1"/>
                </a:solidFill>
              </a:rPr>
              <a:t>After a project is approved by the GTFI Board, the project budget should </a:t>
            </a:r>
            <a:r>
              <a:rPr lang="en-US" sz="2000" u="sng" dirty="0">
                <a:solidFill>
                  <a:schemeClr val="bg1"/>
                </a:solidFill>
              </a:rPr>
              <a:t>not</a:t>
            </a:r>
            <a:r>
              <a:rPr lang="en-US" sz="2000" dirty="0">
                <a:solidFill>
                  <a:schemeClr val="bg1"/>
                </a:solidFill>
              </a:rPr>
              <a:t> be adjusted.</a:t>
            </a:r>
          </a:p>
          <a:p>
            <a:pPr marL="457200" indent="-457200">
              <a:buFont typeface="Arial" panose="020B0604020202020204" pitchFamily="34" charset="0"/>
              <a:buChar char="•"/>
            </a:pPr>
            <a:r>
              <a:rPr lang="en-US" sz="2000" dirty="0">
                <a:solidFill>
                  <a:schemeClr val="bg1"/>
                </a:solidFill>
              </a:rPr>
              <a:t>In order to manage this process on smaller projects, the project approvals should be completed in two parts:</a:t>
            </a:r>
          </a:p>
          <a:p>
            <a:r>
              <a:rPr lang="en-US" sz="2000" dirty="0">
                <a:solidFill>
                  <a:schemeClr val="bg1"/>
                </a:solidFill>
              </a:rPr>
              <a:t> 	   - Approval of Design Fees</a:t>
            </a:r>
          </a:p>
          <a:p>
            <a:r>
              <a:rPr lang="en-US" sz="2000" dirty="0">
                <a:solidFill>
                  <a:schemeClr val="bg1"/>
                </a:solidFill>
              </a:rPr>
              <a:t>	   - Approval of Total Project Budget, 			     	     based upon an executable construction 		     cost (ready to contract). </a:t>
            </a:r>
          </a:p>
          <a:p>
            <a:pPr marL="457200" indent="-457200">
              <a:buFont typeface="Arial" panose="020B0604020202020204" pitchFamily="34" charset="0"/>
              <a:buChar char="•"/>
            </a:pPr>
            <a:r>
              <a:rPr lang="en-US" sz="2000" dirty="0">
                <a:solidFill>
                  <a:schemeClr val="bg1"/>
                </a:solidFill>
              </a:rPr>
              <a:t>This can extend small project timelines based upon Board meeting schedules. Building managers need to PLAN AHEAD.</a:t>
            </a:r>
          </a:p>
          <a:p>
            <a:r>
              <a:rPr lang="en-US" sz="2000" b="1" i="1" dirty="0"/>
              <a:t> </a:t>
            </a:r>
            <a:r>
              <a:rPr lang="en-US" sz="2000" dirty="0"/>
              <a:t> </a:t>
            </a:r>
          </a:p>
          <a:p>
            <a:endParaRPr lang="en-US" sz="2800" dirty="0"/>
          </a:p>
          <a:p>
            <a:pPr marL="457200" indent="-457200">
              <a:buFont typeface="Arial" panose="020B0604020202020204" pitchFamily="34" charset="0"/>
              <a:buChar char="•"/>
            </a:pPr>
            <a:endParaRPr lang="en-US" sz="28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a:xfrm>
            <a:off x="1" y="0"/>
            <a:ext cx="6138333" cy="991352"/>
          </a:xfrm>
        </p:spPr>
        <p:txBody>
          <a:bodyPr/>
          <a:lstStyle/>
          <a:p>
            <a:br>
              <a:rPr lang="en-US" sz="3200" b="1" dirty="0">
                <a:solidFill>
                  <a:schemeClr val="bg1"/>
                </a:solidFill>
              </a:rPr>
            </a:br>
            <a:r>
              <a:rPr lang="en-US" sz="2400" b="1" dirty="0">
                <a:solidFill>
                  <a:schemeClr val="bg1"/>
                </a:solidFill>
              </a:rPr>
              <a:t>Georgia TECH Facilities INC.</a:t>
            </a:r>
            <a:br>
              <a:rPr lang="en-US" sz="2400" b="1" dirty="0">
                <a:solidFill>
                  <a:schemeClr val="bg1"/>
                </a:solidFill>
              </a:rPr>
            </a:br>
            <a:r>
              <a:rPr lang="en-US" sz="2400" b="1" dirty="0">
                <a:solidFill>
                  <a:schemeClr val="bg1"/>
                </a:solidFill>
                <a:highlight>
                  <a:srgbClr val="EEB211"/>
                </a:highlight>
              </a:rPr>
              <a:t>Budgeting – Board Approvals</a:t>
            </a:r>
          </a:p>
        </p:txBody>
      </p:sp>
      <p:pic>
        <p:nvPicPr>
          <p:cNvPr id="6" name="Picture 5">
            <a:extLst>
              <a:ext uri="{FF2B5EF4-FFF2-40B4-BE49-F238E27FC236}">
                <a16:creationId xmlns:a16="http://schemas.microsoft.com/office/drawing/2014/main" id="{FE032970-07C8-4149-93E5-0C8F76E7792F}"/>
              </a:ext>
            </a:extLst>
          </p:cNvPr>
          <p:cNvPicPr>
            <a:picLocks noChangeAspect="1"/>
          </p:cNvPicPr>
          <p:nvPr/>
        </p:nvPicPr>
        <p:blipFill>
          <a:blip r:embed="rId2"/>
          <a:stretch>
            <a:fillRect/>
          </a:stretch>
        </p:blipFill>
        <p:spPr>
          <a:xfrm>
            <a:off x="5280462" y="1506682"/>
            <a:ext cx="3843550" cy="2979067"/>
          </a:xfrm>
          <a:prstGeom prst="rect">
            <a:avLst/>
          </a:prstGeom>
        </p:spPr>
      </p:pic>
    </p:spTree>
    <p:extLst>
      <p:ext uri="{BB962C8B-B14F-4D97-AF65-F5344CB8AC3E}">
        <p14:creationId xmlns:p14="http://schemas.microsoft.com/office/powerpoint/2010/main" val="2770233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636559-FB0E-4DAB-9741-FB97BB35A6BF}"/>
              </a:ext>
            </a:extLst>
          </p:cNvPr>
          <p:cNvPicPr>
            <a:picLocks noChangeAspect="1"/>
          </p:cNvPicPr>
          <p:nvPr/>
        </p:nvPicPr>
        <p:blipFill>
          <a:blip r:embed="rId2"/>
          <a:stretch>
            <a:fillRect/>
          </a:stretch>
        </p:blipFill>
        <p:spPr>
          <a:xfrm>
            <a:off x="4892994" y="397933"/>
            <a:ext cx="5299364" cy="6858000"/>
          </a:xfrm>
          <a:prstGeom prst="rect">
            <a:avLst/>
          </a:prstGeom>
          <a:effectLst>
            <a:outerShdw blurRad="50800" dist="38100" dir="10800000" algn="r" rotWithShape="0">
              <a:prstClr val="black">
                <a:alpha val="40000"/>
              </a:prstClr>
            </a:outerShdw>
          </a:effectLst>
        </p:spPr>
      </p:pic>
      <p:sp>
        <p:nvSpPr>
          <p:cNvPr id="2" name="Content Placeholder 1"/>
          <p:cNvSpPr>
            <a:spLocks noGrp="1"/>
          </p:cNvSpPr>
          <p:nvPr>
            <p:ph idx="1"/>
          </p:nvPr>
        </p:nvSpPr>
        <p:spPr>
          <a:xfrm>
            <a:off x="1" y="1490133"/>
            <a:ext cx="5021579" cy="4673600"/>
          </a:xfrm>
        </p:spPr>
        <p:txBody>
          <a:bodyPr/>
          <a:lstStyle/>
          <a:p>
            <a:pPr marL="457200" indent="-457200">
              <a:buFont typeface="Arial" panose="020B0604020202020204" pitchFamily="34" charset="0"/>
              <a:buChar char="•"/>
            </a:pPr>
            <a:r>
              <a:rPr lang="en-US" sz="2000" dirty="0">
                <a:solidFill>
                  <a:schemeClr val="bg1"/>
                </a:solidFill>
              </a:rPr>
              <a:t>When Facilities is engaged by a DMSA to manage GTFI project work, we utilize our standard procurement practices.</a:t>
            </a:r>
          </a:p>
          <a:p>
            <a:pPr marL="457200" indent="-457200">
              <a:buFont typeface="Arial" panose="020B0604020202020204" pitchFamily="34" charset="0"/>
              <a:buChar char="•"/>
            </a:pPr>
            <a:r>
              <a:rPr lang="en-US" sz="2000" dirty="0">
                <a:solidFill>
                  <a:schemeClr val="bg1"/>
                </a:solidFill>
              </a:rPr>
              <a:t>Projects are advertised and bid on the Georgia Procurement Registry using GTFI RFP/Q’s, where GTFI is the Owner.</a:t>
            </a:r>
          </a:p>
          <a:p>
            <a:pPr marL="457200" indent="-457200">
              <a:buFont typeface="Arial" panose="020B0604020202020204" pitchFamily="34" charset="0"/>
              <a:buChar char="•"/>
            </a:pPr>
            <a:r>
              <a:rPr lang="en-US" sz="2000" dirty="0">
                <a:solidFill>
                  <a:schemeClr val="bg1"/>
                </a:solidFill>
              </a:rPr>
              <a:t>We utilize Task Order contractors and IDIQ consultants, but the contract issued is an </a:t>
            </a:r>
            <a:r>
              <a:rPr lang="en-US" sz="2000" u="sng" dirty="0">
                <a:solidFill>
                  <a:schemeClr val="bg1"/>
                </a:solidFill>
              </a:rPr>
              <a:t>AIA contract </a:t>
            </a:r>
            <a:r>
              <a:rPr lang="en-US" sz="2000" dirty="0">
                <a:solidFill>
                  <a:schemeClr val="bg1"/>
                </a:solidFill>
              </a:rPr>
              <a:t>with GTFI.  The Task Order and IDIQ contract amounts </a:t>
            </a:r>
            <a:r>
              <a:rPr lang="en-US" sz="2000" u="sng" dirty="0">
                <a:solidFill>
                  <a:schemeClr val="bg1"/>
                </a:solidFill>
              </a:rPr>
              <a:t>must be logged against the IDIQ and Task Order base contract totals.</a:t>
            </a:r>
          </a:p>
          <a:p>
            <a:r>
              <a:rPr lang="en-US" sz="2800" b="1" i="1" dirty="0"/>
              <a:t> </a:t>
            </a:r>
            <a:r>
              <a:rPr lang="en-US" dirty="0"/>
              <a:t> </a:t>
            </a:r>
          </a:p>
          <a:p>
            <a:endParaRPr lang="en-US" sz="2800" dirty="0"/>
          </a:p>
          <a:p>
            <a:pPr marL="457200" indent="-457200">
              <a:buFont typeface="Arial" panose="020B0604020202020204" pitchFamily="34" charset="0"/>
              <a:buChar char="•"/>
            </a:pPr>
            <a:endParaRPr lang="en-US" sz="28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a:xfrm>
            <a:off x="1" y="0"/>
            <a:ext cx="6138333" cy="991352"/>
          </a:xfrm>
        </p:spPr>
        <p:txBody>
          <a:bodyPr/>
          <a:lstStyle/>
          <a:p>
            <a:br>
              <a:rPr lang="en-US" sz="3200" b="1" dirty="0">
                <a:solidFill>
                  <a:schemeClr val="bg1"/>
                </a:solidFill>
              </a:rPr>
            </a:br>
            <a:r>
              <a:rPr lang="en-US" sz="2400" b="1" dirty="0">
                <a:solidFill>
                  <a:schemeClr val="bg1"/>
                </a:solidFill>
              </a:rPr>
              <a:t>Georgia TECH Facilities INC.</a:t>
            </a:r>
            <a:br>
              <a:rPr lang="en-US" sz="2400" b="1" dirty="0">
                <a:solidFill>
                  <a:schemeClr val="bg1"/>
                </a:solidFill>
              </a:rPr>
            </a:br>
            <a:r>
              <a:rPr lang="en-US" sz="2400" b="1" dirty="0">
                <a:solidFill>
                  <a:schemeClr val="bg1"/>
                </a:solidFill>
                <a:highlight>
                  <a:srgbClr val="EEB211"/>
                </a:highlight>
              </a:rPr>
              <a:t>PROCUREMENT</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66AC735-2F6B-465A-9868-611695345CD4}"/>
                  </a:ext>
                </a:extLst>
              </p14:cNvPr>
              <p14:cNvContentPartPr/>
              <p14:nvPr/>
            </p14:nvContentPartPr>
            <p14:xfrm>
              <a:off x="6606036" y="1774908"/>
              <a:ext cx="1860192" cy="770688"/>
            </p14:xfrm>
          </p:contentPart>
        </mc:Choice>
        <mc:Fallback xmlns="">
          <p:pic>
            <p:nvPicPr>
              <p:cNvPr id="6" name="Ink 5">
                <a:extLst>
                  <a:ext uri="{FF2B5EF4-FFF2-40B4-BE49-F238E27FC236}">
                    <a16:creationId xmlns:a16="http://schemas.microsoft.com/office/drawing/2014/main" id="{266AC735-2F6B-465A-9868-611695345CD4}"/>
                  </a:ext>
                </a:extLst>
              </p:cNvPr>
              <p:cNvPicPr/>
              <p:nvPr/>
            </p:nvPicPr>
            <p:blipFill>
              <a:blip r:embed="rId4"/>
              <a:stretch>
                <a:fillRect/>
              </a:stretch>
            </p:blipFill>
            <p:spPr>
              <a:xfrm>
                <a:off x="6570042" y="1739271"/>
                <a:ext cx="1931821" cy="842321"/>
              </a:xfrm>
              <a:prstGeom prst="rect">
                <a:avLst/>
              </a:prstGeom>
            </p:spPr>
          </p:pic>
        </mc:Fallback>
      </mc:AlternateContent>
    </p:spTree>
    <p:extLst>
      <p:ext uri="{BB962C8B-B14F-4D97-AF65-F5344CB8AC3E}">
        <p14:creationId xmlns:p14="http://schemas.microsoft.com/office/powerpoint/2010/main" val="2931430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6760"/>
            <a:ext cx="4671058" cy="3779097"/>
          </a:xfrm>
        </p:spPr>
        <p:txBody>
          <a:bodyPr/>
          <a:lstStyle/>
          <a:p>
            <a:pPr marL="457200" indent="-457200">
              <a:buFont typeface="Arial" panose="020B0604020202020204" pitchFamily="34" charset="0"/>
              <a:buChar char="•"/>
            </a:pPr>
            <a:r>
              <a:rPr lang="en-US" sz="2000" dirty="0">
                <a:solidFill>
                  <a:schemeClr val="bg1"/>
                </a:solidFill>
              </a:rPr>
              <a:t>GTFI utilizes AIA contracts and other custom contract templates.</a:t>
            </a:r>
          </a:p>
          <a:p>
            <a:pPr marL="457200" indent="-457200">
              <a:buFont typeface="Arial" panose="020B0604020202020204" pitchFamily="34" charset="0"/>
              <a:buChar char="•"/>
            </a:pPr>
            <a:r>
              <a:rPr lang="en-US" sz="2000" dirty="0">
                <a:solidFill>
                  <a:schemeClr val="bg1"/>
                </a:solidFill>
              </a:rPr>
              <a:t>The Executive Director (Aisha) executes all GTFI contracts. (GT Facilities EVP and  BOR do not execute contracts!)</a:t>
            </a:r>
          </a:p>
          <a:p>
            <a:pPr marL="457200" indent="-457200">
              <a:buFont typeface="Arial" panose="020B0604020202020204" pitchFamily="34" charset="0"/>
              <a:buChar char="•"/>
            </a:pPr>
            <a:r>
              <a:rPr lang="en-US" sz="2000" dirty="0">
                <a:solidFill>
                  <a:schemeClr val="bg1"/>
                </a:solidFill>
              </a:rPr>
              <a:t>Contracts for DMSA (major projects &gt;$1.0m) must be reviewed in detail by the Executive Director.</a:t>
            </a:r>
          </a:p>
          <a:p>
            <a:pPr marL="457200" indent="-457200">
              <a:buFont typeface="Arial" panose="020B0604020202020204" pitchFamily="34" charset="0"/>
              <a:buChar char="•"/>
            </a:pPr>
            <a:r>
              <a:rPr lang="en-US" sz="2000" dirty="0">
                <a:solidFill>
                  <a:schemeClr val="bg1"/>
                </a:solidFill>
              </a:rPr>
              <a:t>Contracts for PMSA (small projects in existing buildings &lt;$1m) can be emailed for signature, provided the contract is based upon a pre-approved AIA template, to:</a:t>
            </a:r>
            <a:r>
              <a:rPr lang="en-US" sz="2000" dirty="0">
                <a:solidFill>
                  <a:schemeClr val="bg1"/>
                </a:solidFill>
                <a:hlinkClick r:id="rId2"/>
              </a:rPr>
              <a:t>ppv@gatech.edu</a:t>
            </a:r>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r>
              <a:rPr lang="en-US" sz="2800" b="1" i="1" dirty="0"/>
              <a:t> </a:t>
            </a:r>
            <a:r>
              <a:rPr lang="en-US" dirty="0"/>
              <a:t> </a:t>
            </a:r>
          </a:p>
          <a:p>
            <a:endParaRPr lang="en-US" sz="2800" dirty="0"/>
          </a:p>
          <a:p>
            <a:pPr marL="457200" indent="-457200">
              <a:buFont typeface="Arial" panose="020B0604020202020204" pitchFamily="34" charset="0"/>
              <a:buChar char="•"/>
            </a:pPr>
            <a:endParaRPr lang="en-US" sz="28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a:xfrm>
            <a:off x="1" y="0"/>
            <a:ext cx="6138333" cy="991352"/>
          </a:xfrm>
        </p:spPr>
        <p:txBody>
          <a:bodyPr/>
          <a:lstStyle/>
          <a:p>
            <a:br>
              <a:rPr lang="en-US" sz="3200" b="1" dirty="0">
                <a:solidFill>
                  <a:schemeClr val="bg1"/>
                </a:solidFill>
              </a:rPr>
            </a:br>
            <a:r>
              <a:rPr lang="en-US" sz="2400" b="1" dirty="0">
                <a:solidFill>
                  <a:schemeClr val="bg1"/>
                </a:solidFill>
              </a:rPr>
              <a:t>Georgia TECH Facilities INC.</a:t>
            </a:r>
            <a:br>
              <a:rPr lang="en-US" sz="2400" b="1" dirty="0">
                <a:solidFill>
                  <a:schemeClr val="bg1"/>
                </a:solidFill>
              </a:rPr>
            </a:br>
            <a:r>
              <a:rPr lang="en-US" sz="2400" b="1" dirty="0">
                <a:solidFill>
                  <a:schemeClr val="bg1"/>
                </a:solidFill>
                <a:highlight>
                  <a:srgbClr val="EEB211"/>
                </a:highlight>
              </a:rPr>
              <a:t>CONTRACTIng</a:t>
            </a:r>
          </a:p>
        </p:txBody>
      </p:sp>
      <p:pic>
        <p:nvPicPr>
          <p:cNvPr id="6" name="Picture 5">
            <a:extLst>
              <a:ext uri="{FF2B5EF4-FFF2-40B4-BE49-F238E27FC236}">
                <a16:creationId xmlns:a16="http://schemas.microsoft.com/office/drawing/2014/main" id="{ABCAD118-D71A-455A-89C9-9A327E2C379A}"/>
              </a:ext>
            </a:extLst>
          </p:cNvPr>
          <p:cNvPicPr>
            <a:picLocks noChangeAspect="1"/>
          </p:cNvPicPr>
          <p:nvPr/>
        </p:nvPicPr>
        <p:blipFill>
          <a:blip r:embed="rId3"/>
          <a:stretch>
            <a:fillRect/>
          </a:stretch>
        </p:blipFill>
        <p:spPr>
          <a:xfrm>
            <a:off x="4424884" y="1601097"/>
            <a:ext cx="7800084" cy="4025850"/>
          </a:xfrm>
          <a:prstGeom prst="rect">
            <a:avLst/>
          </a:prstGeom>
        </p:spPr>
      </p:pic>
    </p:spTree>
    <p:extLst>
      <p:ext uri="{BB962C8B-B14F-4D97-AF65-F5344CB8AC3E}">
        <p14:creationId xmlns:p14="http://schemas.microsoft.com/office/powerpoint/2010/main" val="3453694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25559"/>
            <a:ext cx="5021578" cy="3779097"/>
          </a:xfrm>
        </p:spPr>
        <p:txBody>
          <a:bodyPr/>
          <a:lstStyle/>
          <a:p>
            <a:pPr marL="457200" indent="-457200">
              <a:buFont typeface="Arial" panose="020B0604020202020204" pitchFamily="34" charset="0"/>
              <a:buChar char="•"/>
            </a:pPr>
            <a:r>
              <a:rPr lang="en-US" sz="2000" dirty="0">
                <a:solidFill>
                  <a:schemeClr val="bg1"/>
                </a:solidFill>
              </a:rPr>
              <a:t>GTFI pays invoices with mailed checks.  Direct deposit is not available for vendors.</a:t>
            </a:r>
          </a:p>
          <a:p>
            <a:pPr marL="457200" indent="-457200">
              <a:buFont typeface="Arial" panose="020B0604020202020204" pitchFamily="34" charset="0"/>
              <a:buChar char="•"/>
            </a:pPr>
            <a:r>
              <a:rPr lang="en-US" sz="2000" dirty="0">
                <a:solidFill>
                  <a:schemeClr val="bg1"/>
                </a:solidFill>
              </a:rPr>
              <a:t>Email invoices to: </a:t>
            </a:r>
            <a:r>
              <a:rPr lang="en-US" sz="2000" dirty="0">
                <a:solidFill>
                  <a:schemeClr val="bg1"/>
                </a:solidFill>
                <a:hlinkClick r:id="rId2"/>
              </a:rPr>
              <a:t>ppv@gatech.edu</a:t>
            </a:r>
            <a:endParaRPr lang="en-US" sz="2000" dirty="0">
              <a:solidFill>
                <a:schemeClr val="bg1"/>
              </a:solidFill>
            </a:endParaRPr>
          </a:p>
          <a:p>
            <a:pPr marL="457200" indent="-457200">
              <a:buFont typeface="Arial" panose="020B0604020202020204" pitchFamily="34" charset="0"/>
              <a:buChar char="•"/>
            </a:pPr>
            <a:r>
              <a:rPr lang="en-US" sz="2000" dirty="0">
                <a:solidFill>
                  <a:schemeClr val="bg1"/>
                </a:solidFill>
              </a:rPr>
              <a:t>A cover memo should be included on all invoices – See Forms Website for template and example.</a:t>
            </a:r>
          </a:p>
          <a:p>
            <a:pPr marL="457200" indent="-457200">
              <a:buFont typeface="Arial" panose="020B0604020202020204" pitchFamily="34" charset="0"/>
              <a:buChar char="•"/>
            </a:pPr>
            <a:r>
              <a:rPr lang="en-US" sz="2000" dirty="0">
                <a:solidFill>
                  <a:schemeClr val="bg1"/>
                </a:solidFill>
              </a:rPr>
              <a:t>Interim and Final Lien Releases are required to be submitted for all GTFI Invoices for </a:t>
            </a:r>
            <a:r>
              <a:rPr lang="en-US" sz="2000" u="sng" dirty="0">
                <a:solidFill>
                  <a:schemeClr val="bg1"/>
                </a:solidFill>
              </a:rPr>
              <a:t>contractors</a:t>
            </a:r>
            <a:r>
              <a:rPr lang="en-US" sz="2000" dirty="0">
                <a:solidFill>
                  <a:schemeClr val="bg1"/>
                </a:solidFill>
              </a:rPr>
              <a:t>.</a:t>
            </a:r>
          </a:p>
          <a:p>
            <a:pPr marL="457200" indent="-457200">
              <a:buFont typeface="Arial" panose="020B0604020202020204" pitchFamily="34" charset="0"/>
              <a:buChar char="•"/>
            </a:pPr>
            <a:r>
              <a:rPr lang="en-US" sz="2000" dirty="0">
                <a:solidFill>
                  <a:schemeClr val="bg1"/>
                </a:solidFill>
              </a:rPr>
              <a:t>A W9 Tax Form must be submitted with the first invoice for all vendors. </a:t>
            </a:r>
          </a:p>
          <a:p>
            <a:pPr marL="457200" indent="-457200">
              <a:buFont typeface="Arial" panose="020B0604020202020204" pitchFamily="34" charset="0"/>
              <a:buChar char="•"/>
            </a:pPr>
            <a:r>
              <a:rPr lang="en-US" sz="2000" dirty="0">
                <a:solidFill>
                  <a:schemeClr val="bg1"/>
                </a:solidFill>
              </a:rPr>
              <a:t>Copy the GT financial accountant for the customer on any pass through invoicing projects. </a:t>
            </a:r>
          </a:p>
          <a:p>
            <a:pPr marL="457200" indent="-457200">
              <a:buFont typeface="Arial" panose="020B0604020202020204" pitchFamily="34" charset="0"/>
              <a:buChar char="•"/>
            </a:pPr>
            <a:endParaRPr lang="en-US" sz="2000" dirty="0">
              <a:solidFill>
                <a:schemeClr val="bg1"/>
              </a:solidFill>
            </a:endParaRPr>
          </a:p>
          <a:p>
            <a:r>
              <a:rPr lang="en-US" sz="2000" b="1" i="1" dirty="0"/>
              <a:t> </a:t>
            </a:r>
            <a:r>
              <a:rPr lang="en-US" sz="2000" dirty="0"/>
              <a:t> </a:t>
            </a:r>
          </a:p>
          <a:p>
            <a:endParaRPr lang="en-US" sz="2000" dirty="0"/>
          </a:p>
          <a:p>
            <a:pPr marL="457200" indent="-457200">
              <a:buFont typeface="Arial" panose="020B0604020202020204" pitchFamily="34" charset="0"/>
              <a:buChar char="•"/>
            </a:pPr>
            <a:endParaRPr lang="en-US" sz="20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a:xfrm>
            <a:off x="1" y="0"/>
            <a:ext cx="6138333" cy="991352"/>
          </a:xfrm>
        </p:spPr>
        <p:txBody>
          <a:bodyPr/>
          <a:lstStyle/>
          <a:p>
            <a:br>
              <a:rPr lang="en-US" sz="3200" b="1" dirty="0">
                <a:solidFill>
                  <a:schemeClr val="bg1"/>
                </a:solidFill>
              </a:rPr>
            </a:br>
            <a:r>
              <a:rPr lang="en-US" sz="2400" b="1" dirty="0">
                <a:solidFill>
                  <a:schemeClr val="bg1"/>
                </a:solidFill>
              </a:rPr>
              <a:t>Georgia TECH Facilities INC.</a:t>
            </a:r>
            <a:br>
              <a:rPr lang="en-US" sz="2400" b="1" dirty="0">
                <a:solidFill>
                  <a:schemeClr val="bg1"/>
                </a:solidFill>
              </a:rPr>
            </a:br>
            <a:r>
              <a:rPr lang="en-US" sz="2400" b="1" dirty="0">
                <a:solidFill>
                  <a:schemeClr val="bg1"/>
                </a:solidFill>
                <a:highlight>
                  <a:srgbClr val="EEB211"/>
                </a:highlight>
              </a:rPr>
              <a:t>INVOICIng</a:t>
            </a:r>
          </a:p>
        </p:txBody>
      </p:sp>
      <p:pic>
        <p:nvPicPr>
          <p:cNvPr id="5" name="Picture 4">
            <a:extLst>
              <a:ext uri="{FF2B5EF4-FFF2-40B4-BE49-F238E27FC236}">
                <a16:creationId xmlns:a16="http://schemas.microsoft.com/office/drawing/2014/main" id="{F3CFF734-CB5D-4A8B-92A5-820150416411}"/>
              </a:ext>
            </a:extLst>
          </p:cNvPr>
          <p:cNvPicPr>
            <a:picLocks noChangeAspect="1"/>
          </p:cNvPicPr>
          <p:nvPr/>
        </p:nvPicPr>
        <p:blipFill>
          <a:blip r:embed="rId3"/>
          <a:stretch>
            <a:fillRect/>
          </a:stretch>
        </p:blipFill>
        <p:spPr>
          <a:xfrm>
            <a:off x="4874676" y="237594"/>
            <a:ext cx="5299364" cy="685800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317254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25559"/>
            <a:ext cx="4677693" cy="3779097"/>
          </a:xfrm>
        </p:spPr>
        <p:txBody>
          <a:bodyPr/>
          <a:lstStyle/>
          <a:p>
            <a:pPr marL="457200" indent="-457200">
              <a:buFont typeface="Arial" panose="020B0604020202020204" pitchFamily="34" charset="0"/>
              <a:buChar char="•"/>
            </a:pPr>
            <a:r>
              <a:rPr lang="en-US" sz="2000" dirty="0">
                <a:solidFill>
                  <a:schemeClr val="bg1"/>
                </a:solidFill>
              </a:rPr>
              <a:t>GTFI has different insurance requirements which are outlined in the contract by project.</a:t>
            </a:r>
          </a:p>
          <a:p>
            <a:pPr marL="457200" indent="-457200">
              <a:buFont typeface="Arial" panose="020B0604020202020204" pitchFamily="34" charset="0"/>
              <a:buChar char="•"/>
            </a:pPr>
            <a:r>
              <a:rPr lang="en-US" sz="2000" dirty="0">
                <a:solidFill>
                  <a:schemeClr val="bg1"/>
                </a:solidFill>
              </a:rPr>
              <a:t>Some differences include: GTFI is listed as a certificate holder, the limits may exceed BOR requirements, and GIT and BOR need to be listed as additional insured.</a:t>
            </a:r>
          </a:p>
          <a:p>
            <a:pPr marL="457200" indent="-457200">
              <a:buFont typeface="Arial" panose="020B0604020202020204" pitchFamily="34" charset="0"/>
              <a:buChar char="•"/>
            </a:pPr>
            <a:r>
              <a:rPr lang="en-US" sz="2000" dirty="0">
                <a:solidFill>
                  <a:schemeClr val="bg1"/>
                </a:solidFill>
              </a:rPr>
              <a:t>PM Responsibilities:</a:t>
            </a:r>
          </a:p>
          <a:p>
            <a:r>
              <a:rPr lang="en-US" sz="2000" dirty="0">
                <a:solidFill>
                  <a:schemeClr val="bg1"/>
                </a:solidFill>
              </a:rPr>
              <a:t>        - Ensure that current certificates of  	    insurance are on file.</a:t>
            </a:r>
          </a:p>
          <a:p>
            <a:r>
              <a:rPr lang="en-US" sz="2000" dirty="0">
                <a:solidFill>
                  <a:schemeClr val="bg1"/>
                </a:solidFill>
              </a:rPr>
              <a:t>        - Ensure that insurance certificates 		    are reviewed by GTFI before   	   	  	    contracts are executed.</a:t>
            </a:r>
          </a:p>
          <a:p>
            <a:r>
              <a:rPr lang="en-US" sz="2000" b="1" i="1" dirty="0"/>
              <a:t> </a:t>
            </a:r>
            <a:r>
              <a:rPr lang="en-US" sz="2000" dirty="0"/>
              <a:t> </a:t>
            </a:r>
          </a:p>
          <a:p>
            <a:endParaRPr lang="en-US" sz="2000" dirty="0"/>
          </a:p>
          <a:p>
            <a:pPr marL="457200" indent="-457200">
              <a:buFont typeface="Arial" panose="020B0604020202020204" pitchFamily="34" charset="0"/>
              <a:buChar char="•"/>
            </a:pPr>
            <a:endParaRPr lang="en-US" sz="20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a:xfrm>
            <a:off x="1" y="0"/>
            <a:ext cx="6138333" cy="991352"/>
          </a:xfrm>
        </p:spPr>
        <p:txBody>
          <a:bodyPr/>
          <a:lstStyle/>
          <a:p>
            <a:br>
              <a:rPr lang="en-US" sz="3200" b="1" dirty="0">
                <a:solidFill>
                  <a:schemeClr val="bg1"/>
                </a:solidFill>
              </a:rPr>
            </a:br>
            <a:r>
              <a:rPr lang="en-US" sz="2400" b="1" dirty="0">
                <a:solidFill>
                  <a:schemeClr val="bg1"/>
                </a:solidFill>
              </a:rPr>
              <a:t>Georgia TECH Facilities INC.</a:t>
            </a:r>
            <a:br>
              <a:rPr lang="en-US" sz="2400" b="1" dirty="0">
                <a:solidFill>
                  <a:schemeClr val="bg1"/>
                </a:solidFill>
              </a:rPr>
            </a:br>
            <a:r>
              <a:rPr lang="en-US" sz="2400" b="1" dirty="0">
                <a:solidFill>
                  <a:schemeClr val="bg1"/>
                </a:solidFill>
                <a:highlight>
                  <a:srgbClr val="EEB211"/>
                </a:highlight>
              </a:rPr>
              <a:t>INSURANCE REQUIREMENTS</a:t>
            </a:r>
          </a:p>
        </p:txBody>
      </p:sp>
      <p:pic>
        <p:nvPicPr>
          <p:cNvPr id="5" name="Picture 4">
            <a:extLst>
              <a:ext uri="{FF2B5EF4-FFF2-40B4-BE49-F238E27FC236}">
                <a16:creationId xmlns:a16="http://schemas.microsoft.com/office/drawing/2014/main" id="{A918ED83-A13F-42E0-B6C8-2D0B61E8FD15}"/>
              </a:ext>
            </a:extLst>
          </p:cNvPr>
          <p:cNvPicPr>
            <a:picLocks noChangeAspect="1"/>
          </p:cNvPicPr>
          <p:nvPr/>
        </p:nvPicPr>
        <p:blipFill>
          <a:blip r:embed="rId2"/>
          <a:stretch>
            <a:fillRect/>
          </a:stretch>
        </p:blipFill>
        <p:spPr>
          <a:xfrm>
            <a:off x="4615575" y="294967"/>
            <a:ext cx="4615575" cy="5973097"/>
          </a:xfrm>
          <a:prstGeom prst="rect">
            <a:avLst/>
          </a:prstGeom>
          <a:effectLst>
            <a:outerShdw blurRad="50800" dist="38100" dir="10800000" algn="r" rotWithShape="0">
              <a:prstClr val="black">
                <a:alpha val="40000"/>
              </a:prstClr>
            </a:outerShdw>
          </a:effectLst>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9B6B54C0-9E19-41B5-B055-650C743E6965}"/>
                  </a:ext>
                </a:extLst>
              </p14:cNvPr>
              <p14:cNvContentPartPr/>
              <p14:nvPr/>
            </p14:nvContentPartPr>
            <p14:xfrm>
              <a:off x="8293215" y="2278022"/>
              <a:ext cx="299880" cy="193680"/>
            </p14:xfrm>
          </p:contentPart>
        </mc:Choice>
        <mc:Fallback xmlns="">
          <p:pic>
            <p:nvPicPr>
              <p:cNvPr id="9" name="Ink 8">
                <a:extLst>
                  <a:ext uri="{FF2B5EF4-FFF2-40B4-BE49-F238E27FC236}">
                    <a16:creationId xmlns:a16="http://schemas.microsoft.com/office/drawing/2014/main" id="{9B6B54C0-9E19-41B5-B055-650C743E6965}"/>
                  </a:ext>
                </a:extLst>
              </p:cNvPr>
              <p:cNvPicPr/>
              <p:nvPr/>
            </p:nvPicPr>
            <p:blipFill>
              <a:blip r:embed="rId4"/>
              <a:stretch>
                <a:fillRect/>
              </a:stretch>
            </p:blipFill>
            <p:spPr>
              <a:xfrm>
                <a:off x="8284215" y="2269382"/>
                <a:ext cx="3175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4A18618E-6942-4447-9D2F-3BC05F69B96A}"/>
                  </a:ext>
                </a:extLst>
              </p14:cNvPr>
              <p14:cNvContentPartPr/>
              <p14:nvPr/>
            </p14:nvContentPartPr>
            <p14:xfrm>
              <a:off x="4666935" y="4799462"/>
              <a:ext cx="4456080" cy="1138680"/>
            </p14:xfrm>
          </p:contentPart>
        </mc:Choice>
        <mc:Fallback xmlns="">
          <p:pic>
            <p:nvPicPr>
              <p:cNvPr id="11" name="Ink 10">
                <a:extLst>
                  <a:ext uri="{FF2B5EF4-FFF2-40B4-BE49-F238E27FC236}">
                    <a16:creationId xmlns:a16="http://schemas.microsoft.com/office/drawing/2014/main" id="{4A18618E-6942-4447-9D2F-3BC05F69B96A}"/>
                  </a:ext>
                </a:extLst>
              </p:cNvPr>
              <p:cNvPicPr/>
              <p:nvPr/>
            </p:nvPicPr>
            <p:blipFill>
              <a:blip r:embed="rId6"/>
              <a:stretch>
                <a:fillRect/>
              </a:stretch>
            </p:blipFill>
            <p:spPr>
              <a:xfrm>
                <a:off x="4658294" y="4790462"/>
                <a:ext cx="4473721" cy="1156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CE18E0EE-4480-43BF-ABC1-84B5765842D1}"/>
                  </a:ext>
                </a:extLst>
              </p14:cNvPr>
              <p14:cNvContentPartPr/>
              <p14:nvPr/>
            </p14:nvContentPartPr>
            <p14:xfrm>
              <a:off x="8589855" y="455702"/>
              <a:ext cx="429480" cy="223200"/>
            </p14:xfrm>
          </p:contentPart>
        </mc:Choice>
        <mc:Fallback xmlns="">
          <p:pic>
            <p:nvPicPr>
              <p:cNvPr id="12" name="Ink 11">
                <a:extLst>
                  <a:ext uri="{FF2B5EF4-FFF2-40B4-BE49-F238E27FC236}">
                    <a16:creationId xmlns:a16="http://schemas.microsoft.com/office/drawing/2014/main" id="{CE18E0EE-4480-43BF-ABC1-84B5765842D1}"/>
                  </a:ext>
                </a:extLst>
              </p:cNvPr>
              <p:cNvPicPr/>
              <p:nvPr/>
            </p:nvPicPr>
            <p:blipFill>
              <a:blip r:embed="rId8"/>
              <a:stretch>
                <a:fillRect/>
              </a:stretch>
            </p:blipFill>
            <p:spPr>
              <a:xfrm>
                <a:off x="8580855" y="446702"/>
                <a:ext cx="447120" cy="240840"/>
              </a:xfrm>
              <a:prstGeom prst="rect">
                <a:avLst/>
              </a:prstGeom>
            </p:spPr>
          </p:pic>
        </mc:Fallback>
      </mc:AlternateContent>
    </p:spTree>
    <p:extLst>
      <p:ext uri="{BB962C8B-B14F-4D97-AF65-F5344CB8AC3E}">
        <p14:creationId xmlns:p14="http://schemas.microsoft.com/office/powerpoint/2010/main" val="4030815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0133"/>
            <a:ext cx="3717561" cy="4673600"/>
          </a:xfrm>
        </p:spPr>
        <p:txBody>
          <a:bodyPr/>
          <a:lstStyle/>
          <a:p>
            <a:pPr marL="457200" indent="-457200">
              <a:buFont typeface="Arial" panose="020B0604020202020204" pitchFamily="34" charset="0"/>
              <a:buChar char="•"/>
            </a:pPr>
            <a:r>
              <a:rPr lang="en-US" sz="2000" dirty="0">
                <a:solidFill>
                  <a:schemeClr val="bg1"/>
                </a:solidFill>
              </a:rPr>
              <a:t>Some financing requires that the borrower provide a goal for MFBE (Minority and Female Business Enterprises.)</a:t>
            </a:r>
          </a:p>
          <a:p>
            <a:pPr marL="457200" indent="-457200">
              <a:buFont typeface="Arial" panose="020B0604020202020204" pitchFamily="34" charset="0"/>
              <a:buChar char="•"/>
            </a:pPr>
            <a:r>
              <a:rPr lang="en-US" sz="2000" dirty="0">
                <a:solidFill>
                  <a:schemeClr val="bg1"/>
                </a:solidFill>
              </a:rPr>
              <a:t>Project managers may be asked to report out on how the team is meeting targets in an MFBE Report submitted with each pay request.</a:t>
            </a:r>
          </a:p>
          <a:p>
            <a:r>
              <a:rPr lang="en-US" sz="2800" b="1" i="1" dirty="0"/>
              <a:t> </a:t>
            </a:r>
            <a:r>
              <a:rPr lang="en-US" dirty="0"/>
              <a:t> </a:t>
            </a:r>
          </a:p>
          <a:p>
            <a:endParaRPr lang="en-US" sz="2800" dirty="0"/>
          </a:p>
          <a:p>
            <a:pPr marL="457200" indent="-457200">
              <a:buFont typeface="Arial" panose="020B0604020202020204" pitchFamily="34" charset="0"/>
              <a:buChar char="•"/>
            </a:pPr>
            <a:endParaRPr lang="en-US" sz="28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a:xfrm>
            <a:off x="1" y="0"/>
            <a:ext cx="6138333" cy="991352"/>
          </a:xfrm>
        </p:spPr>
        <p:txBody>
          <a:bodyPr/>
          <a:lstStyle/>
          <a:p>
            <a:br>
              <a:rPr lang="en-US" sz="3200" b="1" dirty="0">
                <a:solidFill>
                  <a:schemeClr val="bg1"/>
                </a:solidFill>
              </a:rPr>
            </a:br>
            <a:r>
              <a:rPr lang="en-US" sz="2400" b="1" dirty="0">
                <a:solidFill>
                  <a:schemeClr val="bg1"/>
                </a:solidFill>
              </a:rPr>
              <a:t>Georgia TECH Facilities INC.</a:t>
            </a:r>
            <a:br>
              <a:rPr lang="en-US" sz="2400" b="1" dirty="0">
                <a:solidFill>
                  <a:schemeClr val="bg1"/>
                </a:solidFill>
              </a:rPr>
            </a:br>
            <a:r>
              <a:rPr lang="en-US" sz="2400" b="1" dirty="0">
                <a:solidFill>
                  <a:schemeClr val="bg1"/>
                </a:solidFill>
                <a:highlight>
                  <a:srgbClr val="EEB211"/>
                </a:highlight>
              </a:rPr>
              <a:t>MFBE Utilization Reports</a:t>
            </a:r>
          </a:p>
        </p:txBody>
      </p:sp>
      <p:pic>
        <p:nvPicPr>
          <p:cNvPr id="9" name="Picture 8">
            <a:extLst>
              <a:ext uri="{FF2B5EF4-FFF2-40B4-BE49-F238E27FC236}">
                <a16:creationId xmlns:a16="http://schemas.microsoft.com/office/drawing/2014/main" id="{4744D67F-5D96-4ACF-8ABC-1F642F9E2E9C}"/>
              </a:ext>
            </a:extLst>
          </p:cNvPr>
          <p:cNvPicPr>
            <a:picLocks noChangeAspect="1"/>
          </p:cNvPicPr>
          <p:nvPr/>
        </p:nvPicPr>
        <p:blipFill>
          <a:blip r:embed="rId2"/>
          <a:stretch>
            <a:fillRect/>
          </a:stretch>
        </p:blipFill>
        <p:spPr>
          <a:xfrm>
            <a:off x="3642609" y="1192158"/>
            <a:ext cx="5936106" cy="7682019"/>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69725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144270"/>
            <a:ext cx="6341805" cy="4673600"/>
          </a:xfrm>
        </p:spPr>
        <p:txBody>
          <a:bodyPr/>
          <a:lstStyle/>
          <a:p>
            <a:pPr marL="457200" indent="-457200">
              <a:buFont typeface="Arial" panose="020B0604020202020204" pitchFamily="34" charset="0"/>
              <a:buChar char="•"/>
            </a:pPr>
            <a:r>
              <a:rPr lang="en-US" sz="2000" dirty="0">
                <a:solidFill>
                  <a:schemeClr val="bg1"/>
                </a:solidFill>
              </a:rPr>
              <a:t>GTFI is an independent corporation (not  state government) and assumes greater risks on PPV projects.</a:t>
            </a:r>
          </a:p>
          <a:p>
            <a:pPr marL="457200" indent="-457200">
              <a:buFont typeface="Arial" panose="020B0604020202020204" pitchFamily="34" charset="0"/>
              <a:buChar char="•"/>
            </a:pPr>
            <a:r>
              <a:rPr lang="en-US" sz="2000" dirty="0">
                <a:solidFill>
                  <a:schemeClr val="bg1"/>
                </a:solidFill>
              </a:rPr>
              <a:t>Contract risk must be carefully managed.</a:t>
            </a:r>
          </a:p>
          <a:p>
            <a:pPr marL="457200" indent="-457200">
              <a:buFont typeface="Arial" panose="020B0604020202020204" pitchFamily="34" charset="0"/>
              <a:buChar char="•"/>
            </a:pPr>
            <a:r>
              <a:rPr lang="en-US" sz="2000" dirty="0">
                <a:solidFill>
                  <a:schemeClr val="bg1"/>
                </a:solidFill>
              </a:rPr>
              <a:t>Insurance certificates and payment lien releases help protect GTFI from claims.</a:t>
            </a:r>
          </a:p>
          <a:p>
            <a:pPr marL="457200" indent="-457200">
              <a:buFont typeface="Arial" panose="020B0604020202020204" pitchFamily="34" charset="0"/>
              <a:buChar char="•"/>
            </a:pPr>
            <a:r>
              <a:rPr lang="en-US" sz="2000" dirty="0">
                <a:solidFill>
                  <a:schemeClr val="bg1"/>
                </a:solidFill>
              </a:rPr>
              <a:t>Building managers and project managers must plan ahead for GTFI projects – Approvals even on small projects can take a few months.  The Board, ideally, prefers to know about projects a year in advance, or as early as possible (especially capital repairs.)</a:t>
            </a:r>
          </a:p>
          <a:p>
            <a:pPr marL="457200" indent="-457200">
              <a:buFont typeface="Arial" panose="020B0604020202020204" pitchFamily="34" charset="0"/>
              <a:buChar char="•"/>
            </a:pPr>
            <a:r>
              <a:rPr lang="en-US" sz="2000" dirty="0">
                <a:solidFill>
                  <a:schemeClr val="bg1"/>
                </a:solidFill>
              </a:rPr>
              <a:t>Project managers must keep careful track of project accounting.  Accounting systems are not currently in place to ensure that projects are not being over-encumbered. </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dirty="0"/>
          </a:p>
          <a:p>
            <a:endParaRPr lang="en-US" sz="2800" dirty="0"/>
          </a:p>
          <a:p>
            <a:pPr marL="457200" indent="-457200">
              <a:buFont typeface="Arial" panose="020B0604020202020204" pitchFamily="34" charset="0"/>
              <a:buChar char="•"/>
            </a:pPr>
            <a:endParaRPr lang="en-US" sz="28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p:txBody>
          <a:bodyPr/>
          <a:lstStyle/>
          <a:p>
            <a:br>
              <a:rPr lang="en-US" sz="3200" b="1" dirty="0">
                <a:solidFill>
                  <a:schemeClr val="bg1"/>
                </a:solidFill>
              </a:rPr>
            </a:br>
            <a:r>
              <a:rPr lang="en-US" sz="2400" b="1" dirty="0">
                <a:solidFill>
                  <a:schemeClr val="bg1"/>
                </a:solidFill>
              </a:rPr>
              <a:t>Georgia TECH Facilities INC.</a:t>
            </a:r>
            <a:br>
              <a:rPr lang="en-US" sz="2400" b="1" dirty="0">
                <a:solidFill>
                  <a:schemeClr val="bg1"/>
                </a:solidFill>
              </a:rPr>
            </a:br>
            <a:r>
              <a:rPr lang="en-US" sz="2400" b="1" dirty="0">
                <a:solidFill>
                  <a:schemeClr val="bg1"/>
                </a:solidFill>
                <a:highlight>
                  <a:srgbClr val="EEB211"/>
                </a:highlight>
              </a:rPr>
              <a:t>RISKS for GTFI Projects</a:t>
            </a:r>
          </a:p>
        </p:txBody>
      </p:sp>
      <p:pic>
        <p:nvPicPr>
          <p:cNvPr id="7" name="Picture 6">
            <a:extLst>
              <a:ext uri="{FF2B5EF4-FFF2-40B4-BE49-F238E27FC236}">
                <a16:creationId xmlns:a16="http://schemas.microsoft.com/office/drawing/2014/main" id="{102C40E7-9510-4FC9-91A0-67DE871DB685}"/>
              </a:ext>
            </a:extLst>
          </p:cNvPr>
          <p:cNvPicPr>
            <a:picLocks noChangeAspect="1"/>
          </p:cNvPicPr>
          <p:nvPr/>
        </p:nvPicPr>
        <p:blipFill>
          <a:blip r:embed="rId2"/>
          <a:stretch>
            <a:fillRect/>
          </a:stretch>
        </p:blipFill>
        <p:spPr>
          <a:xfrm>
            <a:off x="6138334" y="1415320"/>
            <a:ext cx="3079614" cy="3185808"/>
          </a:xfrm>
          <a:prstGeom prst="rect">
            <a:avLst/>
          </a:prstGeom>
        </p:spPr>
      </p:pic>
    </p:spTree>
    <p:extLst>
      <p:ext uri="{BB962C8B-B14F-4D97-AF65-F5344CB8AC3E}">
        <p14:creationId xmlns:p14="http://schemas.microsoft.com/office/powerpoint/2010/main" val="395250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9FE279-D6D2-4CB9-A8F0-7F3CDD01C199}"/>
              </a:ext>
            </a:extLst>
          </p:cNvPr>
          <p:cNvPicPr>
            <a:picLocks noChangeAspect="1"/>
          </p:cNvPicPr>
          <p:nvPr/>
        </p:nvPicPr>
        <p:blipFill>
          <a:blip r:embed="rId2"/>
          <a:stretch>
            <a:fillRect/>
          </a:stretch>
        </p:blipFill>
        <p:spPr>
          <a:xfrm>
            <a:off x="5441429" y="1737470"/>
            <a:ext cx="3635116" cy="3157157"/>
          </a:xfrm>
          <a:prstGeom prst="rect">
            <a:avLst/>
          </a:prstGeom>
        </p:spPr>
      </p:pic>
      <p:sp>
        <p:nvSpPr>
          <p:cNvPr id="2" name="Content Placeholder 1"/>
          <p:cNvSpPr>
            <a:spLocks noGrp="1"/>
          </p:cNvSpPr>
          <p:nvPr>
            <p:ph idx="1"/>
          </p:nvPr>
        </p:nvSpPr>
        <p:spPr>
          <a:xfrm>
            <a:off x="1" y="1490133"/>
            <a:ext cx="5816183" cy="4673600"/>
          </a:xfrm>
        </p:spPr>
        <p:txBody>
          <a:bodyPr/>
          <a:lstStyle/>
          <a:p>
            <a:pPr marL="457200" indent="-457200">
              <a:buFont typeface="Arial" panose="020B0604020202020204" pitchFamily="34" charset="0"/>
              <a:buChar char="•"/>
            </a:pPr>
            <a:r>
              <a:rPr lang="en-US" sz="2000" dirty="0">
                <a:solidFill>
                  <a:schemeClr val="bg1"/>
                </a:solidFill>
              </a:rPr>
              <a:t>A </a:t>
            </a:r>
            <a:r>
              <a:rPr lang="en-US" sz="2000" u="sng" dirty="0">
                <a:solidFill>
                  <a:schemeClr val="bg1"/>
                </a:solidFill>
              </a:rPr>
              <a:t>Public Private Venture or Partnership</a:t>
            </a:r>
            <a:r>
              <a:rPr lang="en-US" sz="2000" dirty="0">
                <a:solidFill>
                  <a:schemeClr val="bg1"/>
                </a:solidFill>
              </a:rPr>
              <a:t> is a collaboration between BOR and a cooperative organization to efficiently provide facilities that do not require a direct financial investment by BOR.</a:t>
            </a:r>
          </a:p>
          <a:p>
            <a:pPr marL="457200" indent="-457200">
              <a:buFont typeface="Arial" panose="020B0604020202020204" pitchFamily="34" charset="0"/>
              <a:buChar char="•"/>
            </a:pPr>
            <a:r>
              <a:rPr lang="en-US" sz="2000" dirty="0">
                <a:solidFill>
                  <a:schemeClr val="bg1"/>
                </a:solidFill>
              </a:rPr>
              <a:t>BOR may ground lease property (land) to GTFI for the construction of new facilities, and/or BOR may lease properties from GTFI for use by the Institute.</a:t>
            </a:r>
          </a:p>
          <a:p>
            <a:pPr marL="457200" indent="-457200">
              <a:buFont typeface="Arial" panose="020B0604020202020204" pitchFamily="34" charset="0"/>
              <a:buChar char="•"/>
            </a:pPr>
            <a:r>
              <a:rPr lang="en-US" sz="2000" dirty="0">
                <a:solidFill>
                  <a:schemeClr val="bg1"/>
                </a:solidFill>
              </a:rPr>
              <a:t>Financing is re-paid by GTFI using revenues earned as rent from leasing completed project facility to Georgia Tech.</a:t>
            </a:r>
          </a:p>
          <a:p>
            <a:pPr marL="457200" indent="-457200">
              <a:buFont typeface="Arial" panose="020B0604020202020204" pitchFamily="34" charset="0"/>
              <a:buChar char="•"/>
            </a:pPr>
            <a:r>
              <a:rPr lang="en-US" sz="2000" dirty="0">
                <a:solidFill>
                  <a:schemeClr val="bg1"/>
                </a:solidFill>
              </a:rPr>
              <a:t>Buildings are gifted back to the BOR, typically within 35 years.</a:t>
            </a:r>
          </a:p>
        </p:txBody>
      </p:sp>
      <p:sp>
        <p:nvSpPr>
          <p:cNvPr id="3" name="Title 2"/>
          <p:cNvSpPr>
            <a:spLocks noGrp="1"/>
          </p:cNvSpPr>
          <p:nvPr>
            <p:ph type="title"/>
          </p:nvPr>
        </p:nvSpPr>
        <p:spPr/>
        <p:txBody>
          <a:bodyPr/>
          <a:lstStyle/>
          <a:p>
            <a:br>
              <a:rPr lang="en-US" sz="3200" b="1" dirty="0">
                <a:solidFill>
                  <a:schemeClr val="bg1"/>
                </a:solidFill>
              </a:rPr>
            </a:br>
            <a:r>
              <a:rPr lang="en-US" sz="2800" b="1" dirty="0">
                <a:solidFill>
                  <a:schemeClr val="bg1"/>
                </a:solidFill>
              </a:rPr>
              <a:t>Georgia TECH Facilities INC.</a:t>
            </a:r>
            <a:br>
              <a:rPr lang="en-US" sz="2800" b="1" dirty="0">
                <a:solidFill>
                  <a:schemeClr val="bg1"/>
                </a:solidFill>
              </a:rPr>
            </a:br>
            <a:r>
              <a:rPr lang="en-US" sz="2800" b="1" dirty="0">
                <a:solidFill>
                  <a:schemeClr val="bg1"/>
                </a:solidFill>
                <a:highlight>
                  <a:srgbClr val="EEB211"/>
                </a:highlight>
              </a:rPr>
              <a:t>What is a PPV?</a:t>
            </a:r>
          </a:p>
        </p:txBody>
      </p:sp>
    </p:spTree>
    <p:extLst>
      <p:ext uri="{BB962C8B-B14F-4D97-AF65-F5344CB8AC3E}">
        <p14:creationId xmlns:p14="http://schemas.microsoft.com/office/powerpoint/2010/main" val="726611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 y="1490133"/>
            <a:ext cx="4744386" cy="4673600"/>
          </a:xfrm>
        </p:spPr>
        <p:txBody>
          <a:bodyPr/>
          <a:lstStyle/>
          <a:p>
            <a:pPr marL="457200" indent="-457200">
              <a:buFont typeface="Arial" panose="020B0604020202020204" pitchFamily="34" charset="0"/>
              <a:buChar char="•"/>
            </a:pPr>
            <a:r>
              <a:rPr lang="en-US" sz="2000" dirty="0">
                <a:solidFill>
                  <a:schemeClr val="bg1"/>
                </a:solidFill>
              </a:rPr>
              <a:t>GTFI is a legally separate </a:t>
            </a:r>
            <a:r>
              <a:rPr lang="en-US" sz="2000" u="sng" dirty="0">
                <a:solidFill>
                  <a:schemeClr val="bg1"/>
                </a:solidFill>
              </a:rPr>
              <a:t>non-profit corporation </a:t>
            </a:r>
            <a:r>
              <a:rPr lang="en-US" sz="2000" dirty="0">
                <a:solidFill>
                  <a:schemeClr val="bg1"/>
                </a:solidFill>
              </a:rPr>
              <a:t>that supports Georgia Tech by financing and developing facilities and other infrastructure for use by the Institute.</a:t>
            </a:r>
          </a:p>
          <a:p>
            <a:pPr marL="457200" indent="-457200">
              <a:buFont typeface="Arial" panose="020B0604020202020204" pitchFamily="34" charset="0"/>
              <a:buChar char="•"/>
            </a:pPr>
            <a:r>
              <a:rPr lang="en-US" sz="2000" dirty="0">
                <a:solidFill>
                  <a:schemeClr val="bg1"/>
                </a:solidFill>
              </a:rPr>
              <a:t>When GTFI collaborates with BOR on building projects, the relationship is considered a PPV.</a:t>
            </a:r>
          </a:p>
          <a:p>
            <a:pPr marL="457200" indent="-457200">
              <a:buFont typeface="Arial" panose="020B0604020202020204" pitchFamily="34" charset="0"/>
              <a:buChar char="•"/>
            </a:pPr>
            <a:r>
              <a:rPr lang="en-US" sz="2000" dirty="0">
                <a:solidFill>
                  <a:schemeClr val="bg1"/>
                </a:solidFill>
              </a:rPr>
              <a:t>By partnering with GTFI, the Institute is also able to take advantage of flexible solutions to address its strategic infrastructure goals.</a:t>
            </a:r>
          </a:p>
        </p:txBody>
      </p:sp>
      <p:sp>
        <p:nvSpPr>
          <p:cNvPr id="3" name="Title 2"/>
          <p:cNvSpPr>
            <a:spLocks noGrp="1"/>
          </p:cNvSpPr>
          <p:nvPr>
            <p:ph type="title"/>
          </p:nvPr>
        </p:nvSpPr>
        <p:spPr/>
        <p:txBody>
          <a:bodyPr/>
          <a:lstStyle/>
          <a:p>
            <a:br>
              <a:rPr lang="en-US" sz="3200" b="1" dirty="0">
                <a:solidFill>
                  <a:schemeClr val="bg1"/>
                </a:solidFill>
              </a:rPr>
            </a:br>
            <a:r>
              <a:rPr lang="en-US" sz="2800" b="1" dirty="0">
                <a:solidFill>
                  <a:schemeClr val="bg1"/>
                </a:solidFill>
              </a:rPr>
              <a:t>Georgia TECH Facilities INC.</a:t>
            </a:r>
            <a:br>
              <a:rPr lang="en-US" sz="2800" b="1" dirty="0">
                <a:solidFill>
                  <a:schemeClr val="bg1"/>
                </a:solidFill>
              </a:rPr>
            </a:br>
            <a:r>
              <a:rPr lang="en-US" sz="2800" b="1" dirty="0">
                <a:solidFill>
                  <a:schemeClr val="bg1"/>
                </a:solidFill>
                <a:highlight>
                  <a:srgbClr val="EEB211"/>
                </a:highlight>
              </a:rPr>
              <a:t>What is GTFI?</a:t>
            </a:r>
          </a:p>
        </p:txBody>
      </p:sp>
      <p:pic>
        <p:nvPicPr>
          <p:cNvPr id="5" name="Picture 4">
            <a:extLst>
              <a:ext uri="{FF2B5EF4-FFF2-40B4-BE49-F238E27FC236}">
                <a16:creationId xmlns:a16="http://schemas.microsoft.com/office/drawing/2014/main" id="{9F6AFD15-DF79-431F-84E7-932E6BDBB47D}"/>
              </a:ext>
            </a:extLst>
          </p:cNvPr>
          <p:cNvPicPr>
            <a:picLocks noChangeAspect="1"/>
          </p:cNvPicPr>
          <p:nvPr/>
        </p:nvPicPr>
        <p:blipFill>
          <a:blip r:embed="rId2"/>
          <a:stretch>
            <a:fillRect/>
          </a:stretch>
        </p:blipFill>
        <p:spPr>
          <a:xfrm>
            <a:off x="4744388" y="1708184"/>
            <a:ext cx="5162447" cy="3441631"/>
          </a:xfrm>
          <a:prstGeom prst="rect">
            <a:avLst/>
          </a:prstGeom>
        </p:spPr>
      </p:pic>
    </p:spTree>
    <p:extLst>
      <p:ext uri="{BB962C8B-B14F-4D97-AF65-F5344CB8AC3E}">
        <p14:creationId xmlns:p14="http://schemas.microsoft.com/office/powerpoint/2010/main" val="201134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198734"/>
            <a:ext cx="6216445" cy="4673600"/>
          </a:xfrm>
        </p:spPr>
        <p:txBody>
          <a:bodyPr/>
          <a:lstStyle/>
          <a:p>
            <a:pPr marL="457200" indent="-457200">
              <a:buFont typeface="Arial" panose="020B0604020202020204" pitchFamily="34" charset="0"/>
              <a:buChar char="•"/>
            </a:pPr>
            <a:r>
              <a:rPr lang="en-US" sz="2000" u="sng" dirty="0">
                <a:solidFill>
                  <a:schemeClr val="bg1"/>
                </a:solidFill>
              </a:rPr>
              <a:t>GTFI Board of Directors</a:t>
            </a:r>
            <a:r>
              <a:rPr lang="en-US" sz="2000" dirty="0">
                <a:solidFill>
                  <a:schemeClr val="bg1"/>
                </a:solidFill>
              </a:rPr>
              <a:t> – The GTFI Board of Directors provides leadership and oversight. The Board meets monthly for project briefing and financial updates. </a:t>
            </a:r>
          </a:p>
          <a:p>
            <a:pPr marL="457200" indent="-457200">
              <a:buFont typeface="Arial" panose="020B0604020202020204" pitchFamily="34" charset="0"/>
              <a:buChar char="•"/>
            </a:pPr>
            <a:r>
              <a:rPr lang="en-US" sz="2000" u="sng" dirty="0">
                <a:solidFill>
                  <a:schemeClr val="bg1"/>
                </a:solidFill>
              </a:rPr>
              <a:t>Aisha Oliver-Staley</a:t>
            </a:r>
            <a:r>
              <a:rPr lang="en-US" sz="2000" dirty="0">
                <a:solidFill>
                  <a:schemeClr val="bg1"/>
                </a:solidFill>
              </a:rPr>
              <a:t> – Executive Director</a:t>
            </a:r>
          </a:p>
          <a:p>
            <a:pPr marL="457200" indent="-457200">
              <a:buFont typeface="Arial" panose="020B0604020202020204" pitchFamily="34" charset="0"/>
              <a:buChar char="•"/>
            </a:pPr>
            <a:r>
              <a:rPr lang="en-US" sz="2000" u="sng" dirty="0">
                <a:solidFill>
                  <a:schemeClr val="bg1"/>
                </a:solidFill>
              </a:rPr>
              <a:t>Jim Fortner</a:t>
            </a:r>
            <a:r>
              <a:rPr lang="en-US" sz="2000" dirty="0">
                <a:solidFill>
                  <a:schemeClr val="bg1"/>
                </a:solidFill>
              </a:rPr>
              <a:t> – Treasurer</a:t>
            </a:r>
          </a:p>
          <a:p>
            <a:pPr marL="457200" indent="-457200">
              <a:buFont typeface="Arial" panose="020B0604020202020204" pitchFamily="34" charset="0"/>
              <a:buChar char="•"/>
            </a:pPr>
            <a:r>
              <a:rPr lang="en-US" sz="2000" u="sng" dirty="0">
                <a:solidFill>
                  <a:schemeClr val="bg1"/>
                </a:solidFill>
              </a:rPr>
              <a:t>Kelly MacArthur</a:t>
            </a:r>
            <a:r>
              <a:rPr lang="en-US" sz="2000" dirty="0">
                <a:solidFill>
                  <a:schemeClr val="bg1"/>
                </a:solidFill>
              </a:rPr>
              <a:t> – Assistant Treasurer </a:t>
            </a:r>
          </a:p>
          <a:p>
            <a:pPr marL="457200" indent="-457200">
              <a:buFont typeface="Arial" panose="020B0604020202020204" pitchFamily="34" charset="0"/>
              <a:buChar char="•"/>
            </a:pPr>
            <a:r>
              <a:rPr lang="en-US" sz="2000" u="sng" dirty="0">
                <a:solidFill>
                  <a:schemeClr val="bg1"/>
                </a:solidFill>
              </a:rPr>
              <a:t>Jim Pierce</a:t>
            </a:r>
            <a:r>
              <a:rPr lang="en-US" sz="2000" dirty="0">
                <a:solidFill>
                  <a:schemeClr val="bg1"/>
                </a:solidFill>
              </a:rPr>
              <a:t> – Assistant Treasurer</a:t>
            </a:r>
          </a:p>
          <a:p>
            <a:pPr marL="457200" indent="-457200">
              <a:buFont typeface="Arial" panose="020B0604020202020204" pitchFamily="34" charset="0"/>
              <a:buChar char="•"/>
            </a:pPr>
            <a:r>
              <a:rPr lang="en-US" sz="2000" u="sng" dirty="0">
                <a:solidFill>
                  <a:schemeClr val="bg1"/>
                </a:solidFill>
              </a:rPr>
              <a:t>Jennifer Hubert </a:t>
            </a:r>
            <a:r>
              <a:rPr lang="en-US" sz="2000" dirty="0">
                <a:solidFill>
                  <a:schemeClr val="bg1"/>
                </a:solidFill>
              </a:rPr>
              <a:t>– Corporate Secretary</a:t>
            </a:r>
          </a:p>
          <a:p>
            <a:pPr marL="457200" indent="-457200">
              <a:buFont typeface="Arial" panose="020B0604020202020204" pitchFamily="34" charset="0"/>
              <a:buChar char="•"/>
            </a:pPr>
            <a:r>
              <a:rPr lang="en-US" sz="2000" u="sng" dirty="0">
                <a:solidFill>
                  <a:schemeClr val="bg1"/>
                </a:solidFill>
              </a:rPr>
              <a:t>Walter Johnson</a:t>
            </a:r>
            <a:r>
              <a:rPr lang="en-US" sz="2000" dirty="0">
                <a:solidFill>
                  <a:schemeClr val="bg1"/>
                </a:solidFill>
              </a:rPr>
              <a:t> – Capital Financing and Compliance for GT </a:t>
            </a:r>
            <a:r>
              <a:rPr lang="en-US" i="1" dirty="0">
                <a:solidFill>
                  <a:schemeClr val="bg1"/>
                </a:solidFill>
              </a:rPr>
              <a:t>(Supports GTFI and Affiliated Organizations)</a:t>
            </a:r>
          </a:p>
          <a:p>
            <a:endParaRPr lang="en-US" sz="2800" dirty="0">
              <a:solidFill>
                <a:schemeClr val="bg1"/>
              </a:solidFill>
            </a:endParaRPr>
          </a:p>
          <a:p>
            <a:endParaRPr lang="en-US" sz="2800" dirty="0"/>
          </a:p>
          <a:p>
            <a:pPr marL="457200" indent="-457200">
              <a:buFont typeface="Arial" panose="020B0604020202020204" pitchFamily="34" charset="0"/>
              <a:buChar char="•"/>
            </a:pPr>
            <a:endParaRPr lang="en-US" sz="28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a:xfrm>
            <a:off x="1" y="0"/>
            <a:ext cx="6138333" cy="991352"/>
          </a:xfrm>
        </p:spPr>
        <p:txBody>
          <a:bodyPr/>
          <a:lstStyle/>
          <a:p>
            <a:br>
              <a:rPr lang="en-US" sz="3200" b="1" dirty="0">
                <a:solidFill>
                  <a:schemeClr val="bg1"/>
                </a:solidFill>
              </a:rPr>
            </a:br>
            <a:r>
              <a:rPr lang="en-US" sz="2800" b="1" dirty="0">
                <a:solidFill>
                  <a:schemeClr val="bg1"/>
                </a:solidFill>
              </a:rPr>
              <a:t>Georgia TECH Facilities INC.</a:t>
            </a:r>
            <a:br>
              <a:rPr lang="en-US" sz="2800" b="1" dirty="0">
                <a:solidFill>
                  <a:schemeClr val="bg1"/>
                </a:solidFill>
              </a:rPr>
            </a:br>
            <a:r>
              <a:rPr lang="en-US" sz="2800" b="1" dirty="0">
                <a:solidFill>
                  <a:schemeClr val="bg1"/>
                </a:solidFill>
                <a:highlight>
                  <a:srgbClr val="EEB211"/>
                </a:highlight>
              </a:rPr>
              <a:t>GTFI Leadership Team </a:t>
            </a:r>
          </a:p>
        </p:txBody>
      </p:sp>
      <p:pic>
        <p:nvPicPr>
          <p:cNvPr id="5" name="Picture 4">
            <a:extLst>
              <a:ext uri="{FF2B5EF4-FFF2-40B4-BE49-F238E27FC236}">
                <a16:creationId xmlns:a16="http://schemas.microsoft.com/office/drawing/2014/main" id="{5AA41EC8-9EDF-4044-B260-24969067C6CB}"/>
              </a:ext>
            </a:extLst>
          </p:cNvPr>
          <p:cNvPicPr>
            <a:picLocks noChangeAspect="1"/>
          </p:cNvPicPr>
          <p:nvPr/>
        </p:nvPicPr>
        <p:blipFill>
          <a:blip r:embed="rId2"/>
          <a:stretch>
            <a:fillRect/>
          </a:stretch>
        </p:blipFill>
        <p:spPr>
          <a:xfrm>
            <a:off x="6981138" y="1204360"/>
            <a:ext cx="1546008" cy="1546008"/>
          </a:xfrm>
          <a:prstGeom prst="rect">
            <a:avLst/>
          </a:prstGeom>
        </p:spPr>
      </p:pic>
      <p:pic>
        <p:nvPicPr>
          <p:cNvPr id="12" name="Picture 11">
            <a:extLst>
              <a:ext uri="{FF2B5EF4-FFF2-40B4-BE49-F238E27FC236}">
                <a16:creationId xmlns:a16="http://schemas.microsoft.com/office/drawing/2014/main" id="{E381259D-9B29-4551-9816-D01C23386996}"/>
              </a:ext>
            </a:extLst>
          </p:cNvPr>
          <p:cNvPicPr>
            <a:picLocks noChangeAspect="1"/>
          </p:cNvPicPr>
          <p:nvPr/>
        </p:nvPicPr>
        <p:blipFill>
          <a:blip r:embed="rId3"/>
          <a:stretch>
            <a:fillRect/>
          </a:stretch>
        </p:blipFill>
        <p:spPr>
          <a:xfrm>
            <a:off x="6981138" y="2742994"/>
            <a:ext cx="1546008" cy="1740883"/>
          </a:xfrm>
          <a:prstGeom prst="rect">
            <a:avLst/>
          </a:prstGeom>
        </p:spPr>
      </p:pic>
      <p:pic>
        <p:nvPicPr>
          <p:cNvPr id="6" name="Picture 5">
            <a:extLst>
              <a:ext uri="{FF2B5EF4-FFF2-40B4-BE49-F238E27FC236}">
                <a16:creationId xmlns:a16="http://schemas.microsoft.com/office/drawing/2014/main" id="{3D1B6B25-706B-4B91-AB74-7C7A7B85EDCB}"/>
              </a:ext>
            </a:extLst>
          </p:cNvPr>
          <p:cNvPicPr>
            <a:picLocks noChangeAspect="1"/>
          </p:cNvPicPr>
          <p:nvPr/>
        </p:nvPicPr>
        <p:blipFill>
          <a:blip r:embed="rId4"/>
          <a:stretch>
            <a:fillRect/>
          </a:stretch>
        </p:blipFill>
        <p:spPr>
          <a:xfrm>
            <a:off x="5737123" y="3779810"/>
            <a:ext cx="1244015" cy="1873830"/>
          </a:xfrm>
          <a:prstGeom prst="rect">
            <a:avLst/>
          </a:prstGeom>
        </p:spPr>
      </p:pic>
      <p:pic>
        <p:nvPicPr>
          <p:cNvPr id="13" name="Picture 12">
            <a:extLst>
              <a:ext uri="{FF2B5EF4-FFF2-40B4-BE49-F238E27FC236}">
                <a16:creationId xmlns:a16="http://schemas.microsoft.com/office/drawing/2014/main" id="{6948B1FF-86D1-40D5-BA72-F603E2EF68CD}"/>
              </a:ext>
            </a:extLst>
          </p:cNvPr>
          <p:cNvPicPr>
            <a:picLocks noChangeAspect="1"/>
          </p:cNvPicPr>
          <p:nvPr/>
        </p:nvPicPr>
        <p:blipFill>
          <a:blip r:embed="rId5"/>
          <a:stretch>
            <a:fillRect/>
          </a:stretch>
        </p:blipFill>
        <p:spPr>
          <a:xfrm>
            <a:off x="5361273" y="2177517"/>
            <a:ext cx="1619865" cy="1624083"/>
          </a:xfrm>
          <a:prstGeom prst="rect">
            <a:avLst/>
          </a:prstGeom>
        </p:spPr>
      </p:pic>
      <p:pic>
        <p:nvPicPr>
          <p:cNvPr id="15" name="Picture 14">
            <a:extLst>
              <a:ext uri="{FF2B5EF4-FFF2-40B4-BE49-F238E27FC236}">
                <a16:creationId xmlns:a16="http://schemas.microsoft.com/office/drawing/2014/main" id="{C5997D76-A431-4077-8264-54DB9355F64E}"/>
              </a:ext>
            </a:extLst>
          </p:cNvPr>
          <p:cNvPicPr>
            <a:picLocks noChangeAspect="1"/>
          </p:cNvPicPr>
          <p:nvPr/>
        </p:nvPicPr>
        <p:blipFill>
          <a:blip r:embed="rId6"/>
          <a:stretch>
            <a:fillRect/>
          </a:stretch>
        </p:blipFill>
        <p:spPr>
          <a:xfrm>
            <a:off x="6981138" y="4483877"/>
            <a:ext cx="1717480" cy="1625615"/>
          </a:xfrm>
          <a:prstGeom prst="rect">
            <a:avLst/>
          </a:prstGeom>
        </p:spPr>
      </p:pic>
    </p:spTree>
    <p:extLst>
      <p:ext uri="{BB962C8B-B14F-4D97-AF65-F5344CB8AC3E}">
        <p14:creationId xmlns:p14="http://schemas.microsoft.com/office/powerpoint/2010/main" val="1804289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157" y="3063053"/>
            <a:ext cx="8830733" cy="4673600"/>
          </a:xfrm>
        </p:spPr>
        <p:txBody>
          <a:bodyPr/>
          <a:lstStyle/>
          <a:p>
            <a:pPr algn="ctr"/>
            <a:endParaRPr lang="en-US" sz="7200" dirty="0">
              <a:solidFill>
                <a:schemeClr val="accent4">
                  <a:lumMod val="75000"/>
                </a:schemeClr>
              </a:solidFill>
            </a:endParaRPr>
          </a:p>
          <a:p>
            <a:pPr algn="ctr"/>
            <a:r>
              <a:rPr lang="en-US" sz="4000" dirty="0">
                <a:solidFill>
                  <a:schemeClr val="accent4">
                    <a:lumMod val="75000"/>
                  </a:schemeClr>
                </a:solidFill>
              </a:rPr>
              <a:t>Which Projects </a:t>
            </a:r>
          </a:p>
          <a:p>
            <a:pPr algn="ctr"/>
            <a:r>
              <a:rPr lang="en-US" sz="4000" dirty="0">
                <a:solidFill>
                  <a:schemeClr val="accent4">
                    <a:lumMod val="75000"/>
                  </a:schemeClr>
                </a:solidFill>
              </a:rPr>
              <a:t>go through GTFI?</a:t>
            </a:r>
          </a:p>
          <a:p>
            <a:pPr algn="just"/>
            <a:endParaRPr lang="en-US" sz="5400" dirty="0"/>
          </a:p>
        </p:txBody>
      </p:sp>
      <p:sp>
        <p:nvSpPr>
          <p:cNvPr id="3" name="Title 2"/>
          <p:cNvSpPr>
            <a:spLocks noGrp="1"/>
          </p:cNvSpPr>
          <p:nvPr>
            <p:ph type="title"/>
          </p:nvPr>
        </p:nvSpPr>
        <p:spPr/>
        <p:txBody>
          <a:bodyPr>
            <a:normAutofit fontScale="90000"/>
          </a:bodyPr>
          <a:lstStyle/>
          <a:p>
            <a:br>
              <a:rPr lang="en-US" sz="3200" b="1" dirty="0">
                <a:solidFill>
                  <a:schemeClr val="bg1"/>
                </a:solidFill>
              </a:rPr>
            </a:br>
            <a:endParaRPr lang="en-US" sz="3200" b="1" dirty="0">
              <a:solidFill>
                <a:schemeClr val="bg1"/>
              </a:solidFill>
            </a:endParaRPr>
          </a:p>
        </p:txBody>
      </p:sp>
      <p:pic>
        <p:nvPicPr>
          <p:cNvPr id="5" name="Picture 4">
            <a:extLst>
              <a:ext uri="{FF2B5EF4-FFF2-40B4-BE49-F238E27FC236}">
                <a16:creationId xmlns:a16="http://schemas.microsoft.com/office/drawing/2014/main" id="{DCD1DB55-B864-4C98-A616-AA15E50A1DAF}"/>
              </a:ext>
            </a:extLst>
          </p:cNvPr>
          <p:cNvPicPr>
            <a:picLocks noChangeAspect="1"/>
          </p:cNvPicPr>
          <p:nvPr/>
        </p:nvPicPr>
        <p:blipFill>
          <a:blip r:embed="rId2"/>
          <a:stretch>
            <a:fillRect/>
          </a:stretch>
        </p:blipFill>
        <p:spPr>
          <a:xfrm>
            <a:off x="2672316" y="1155404"/>
            <a:ext cx="3071821" cy="3071821"/>
          </a:xfrm>
          <a:prstGeom prst="rect">
            <a:avLst/>
          </a:prstGeom>
        </p:spPr>
      </p:pic>
    </p:spTree>
    <p:extLst>
      <p:ext uri="{BB962C8B-B14F-4D97-AF65-F5344CB8AC3E}">
        <p14:creationId xmlns:p14="http://schemas.microsoft.com/office/powerpoint/2010/main" val="110093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25241"/>
            <a:ext cx="8937119" cy="4673600"/>
          </a:xfrm>
        </p:spPr>
        <p:txBody>
          <a:bodyPr/>
          <a:lstStyle/>
          <a:p>
            <a:pPr marL="457200" indent="-457200">
              <a:buFont typeface="Arial" panose="020B0604020202020204" pitchFamily="34" charset="0"/>
              <a:buChar char="•"/>
            </a:pPr>
            <a:r>
              <a:rPr lang="en-US" sz="2000" dirty="0">
                <a:solidFill>
                  <a:schemeClr val="bg1"/>
                </a:solidFill>
              </a:rPr>
              <a:t>Buildings owned by GTFI are leased back to BOR for use by GT.  Some of the leases limit improvements that can be completed by GT (tenant). </a:t>
            </a:r>
          </a:p>
          <a:p>
            <a:pPr marL="457200" indent="-457200">
              <a:buFont typeface="Arial" panose="020B0604020202020204" pitchFamily="34" charset="0"/>
              <a:buChar char="•"/>
            </a:pPr>
            <a:r>
              <a:rPr lang="en-US" sz="2000" u="sng" dirty="0">
                <a:solidFill>
                  <a:schemeClr val="bg1"/>
                </a:solidFill>
              </a:rPr>
              <a:t>For projects in these </a:t>
            </a:r>
            <a:r>
              <a:rPr lang="en-US" sz="2000" b="1" u="sng" dirty="0">
                <a:solidFill>
                  <a:srgbClr val="FF0000"/>
                </a:solidFill>
              </a:rPr>
              <a:t>Restricted PPV Buildings</a:t>
            </a:r>
            <a:r>
              <a:rPr lang="en-US" sz="2000" u="sng" dirty="0">
                <a:solidFill>
                  <a:schemeClr val="bg1"/>
                </a:solidFill>
              </a:rPr>
              <a:t>, some renovation and improvement work must be run as a GTFI project if the project meets specific criteria.</a:t>
            </a:r>
          </a:p>
          <a:p>
            <a:pPr marL="457200" indent="-457200">
              <a:buFont typeface="Arial" panose="020B0604020202020204" pitchFamily="34" charset="0"/>
              <a:buChar char="•"/>
            </a:pPr>
            <a:r>
              <a:rPr lang="en-US" sz="2000" dirty="0">
                <a:solidFill>
                  <a:schemeClr val="bg1"/>
                </a:solidFill>
              </a:rPr>
              <a:t>The project needs to be reviewed during the planning phase and before funds are committed to determine if the project can be managed by GT as the tenant or if the project is required to be managed through GTFI.  </a:t>
            </a:r>
            <a:endParaRPr lang="en-US" sz="2000" dirty="0"/>
          </a:p>
          <a:p>
            <a:pPr marL="457200" indent="-457200">
              <a:buFont typeface="Arial" panose="020B0604020202020204" pitchFamily="34" charset="0"/>
              <a:buChar char="•"/>
            </a:pPr>
            <a:r>
              <a:rPr lang="en-US" sz="2000" dirty="0">
                <a:solidFill>
                  <a:schemeClr val="bg1"/>
                </a:solidFill>
              </a:rPr>
              <a:t>The Facilities D&amp;C Project Request Form (PRF) indicates if a project in a GTFI owned building with lease restrictions. (YES)</a:t>
            </a:r>
          </a:p>
          <a:p>
            <a:endParaRPr lang="en-US" sz="2000" dirty="0"/>
          </a:p>
          <a:p>
            <a:pPr marL="457200" indent="-457200">
              <a:buFont typeface="Arial" panose="020B0604020202020204" pitchFamily="34" charset="0"/>
              <a:buChar char="•"/>
            </a:pPr>
            <a:endParaRPr lang="en-US" sz="28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a:xfrm>
            <a:off x="1" y="0"/>
            <a:ext cx="6355079" cy="991352"/>
          </a:xfrm>
        </p:spPr>
        <p:txBody>
          <a:bodyPr/>
          <a:lstStyle/>
          <a:p>
            <a:br>
              <a:rPr lang="en-US" sz="3200" b="1" dirty="0">
                <a:solidFill>
                  <a:schemeClr val="bg1"/>
                </a:solidFill>
              </a:rPr>
            </a:br>
            <a:r>
              <a:rPr lang="en-US" sz="2800" b="1" dirty="0">
                <a:solidFill>
                  <a:schemeClr val="bg1"/>
                </a:solidFill>
              </a:rPr>
              <a:t>Georgia TECH Facilities INC.</a:t>
            </a:r>
            <a:br>
              <a:rPr lang="en-US" sz="2800" b="1" dirty="0">
                <a:solidFill>
                  <a:schemeClr val="bg1"/>
                </a:solidFill>
              </a:rPr>
            </a:br>
            <a:r>
              <a:rPr lang="en-US" sz="2800" b="1" dirty="0">
                <a:solidFill>
                  <a:schemeClr val="bg1"/>
                </a:solidFill>
                <a:highlight>
                  <a:srgbClr val="EEB211"/>
                </a:highlight>
              </a:rPr>
              <a:t>Restricted PPV Building</a:t>
            </a:r>
          </a:p>
        </p:txBody>
      </p:sp>
      <p:pic>
        <p:nvPicPr>
          <p:cNvPr id="5" name="Picture 4">
            <a:extLst>
              <a:ext uri="{FF2B5EF4-FFF2-40B4-BE49-F238E27FC236}">
                <a16:creationId xmlns:a16="http://schemas.microsoft.com/office/drawing/2014/main" id="{08FB9EDC-0AFF-4613-A01F-06D402641E97}"/>
              </a:ext>
            </a:extLst>
          </p:cNvPr>
          <p:cNvPicPr>
            <a:picLocks noChangeAspect="1"/>
          </p:cNvPicPr>
          <p:nvPr/>
        </p:nvPicPr>
        <p:blipFill>
          <a:blip r:embed="rId2"/>
          <a:stretch>
            <a:fillRect/>
          </a:stretch>
        </p:blipFill>
        <p:spPr>
          <a:xfrm>
            <a:off x="78215" y="4890583"/>
            <a:ext cx="16382963" cy="2585104"/>
          </a:xfrm>
          <a:prstGeom prst="rect">
            <a:avLst/>
          </a:prstGeom>
          <a:effectLst>
            <a:outerShdw blurRad="50800" dist="88900" dir="13500000" algn="br" rotWithShape="0">
              <a:prstClr val="black">
                <a:alpha val="37000"/>
              </a:prstClr>
            </a:outerShdw>
          </a:effectLst>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E522C98-FAC2-46B4-9488-6EC310F5D27B}"/>
                  </a:ext>
                </a:extLst>
              </p14:cNvPr>
              <p14:cNvContentPartPr/>
              <p14:nvPr/>
            </p14:nvContentPartPr>
            <p14:xfrm>
              <a:off x="4848204" y="5101617"/>
              <a:ext cx="1431925" cy="985837"/>
            </p14:xfrm>
          </p:contentPart>
        </mc:Choice>
        <mc:Fallback xmlns="">
          <p:pic>
            <p:nvPicPr>
              <p:cNvPr id="6" name="Ink 5">
                <a:extLst>
                  <a:ext uri="{FF2B5EF4-FFF2-40B4-BE49-F238E27FC236}">
                    <a16:creationId xmlns:a16="http://schemas.microsoft.com/office/drawing/2014/main" id="{AE522C98-FAC2-46B4-9488-6EC310F5D27B}"/>
                  </a:ext>
                </a:extLst>
              </p:cNvPr>
              <p:cNvPicPr/>
              <p:nvPr/>
            </p:nvPicPr>
            <p:blipFill>
              <a:blip r:embed="rId4"/>
              <a:stretch>
                <a:fillRect/>
              </a:stretch>
            </p:blipFill>
            <p:spPr>
              <a:xfrm>
                <a:off x="4819407" y="5072833"/>
                <a:ext cx="1489159" cy="1043044"/>
              </a:xfrm>
              <a:prstGeom prst="rect">
                <a:avLst/>
              </a:prstGeom>
            </p:spPr>
          </p:pic>
        </mc:Fallback>
      </mc:AlternateContent>
    </p:spTree>
    <p:extLst>
      <p:ext uri="{BB962C8B-B14F-4D97-AF65-F5344CB8AC3E}">
        <p14:creationId xmlns:p14="http://schemas.microsoft.com/office/powerpoint/2010/main" val="20872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340231"/>
            <a:ext cx="8830733" cy="4673600"/>
          </a:xfrm>
        </p:spPr>
        <p:txBody>
          <a:bodyPr/>
          <a:lstStyle/>
          <a:p>
            <a:pPr marL="457200" indent="-457200">
              <a:buFont typeface="Arial" panose="020B0604020202020204" pitchFamily="34" charset="0"/>
              <a:buChar char="•"/>
            </a:pPr>
            <a:r>
              <a:rPr lang="en-US" sz="2000" dirty="0">
                <a:solidFill>
                  <a:schemeClr val="bg1"/>
                </a:solidFill>
              </a:rPr>
              <a:t>A checklist for projects in </a:t>
            </a:r>
            <a:r>
              <a:rPr lang="en-US" sz="2000" u="sng" dirty="0">
                <a:solidFill>
                  <a:schemeClr val="bg1"/>
                </a:solidFill>
              </a:rPr>
              <a:t>Restricted PPV Buildings </a:t>
            </a:r>
            <a:r>
              <a:rPr lang="en-US" sz="2000" dirty="0">
                <a:solidFill>
                  <a:schemeClr val="bg1"/>
                </a:solidFill>
              </a:rPr>
              <a:t>must be completed and attached to the PRF.</a:t>
            </a:r>
          </a:p>
          <a:p>
            <a:endParaRPr lang="en-US" sz="2800" dirty="0"/>
          </a:p>
          <a:p>
            <a:pPr marL="457200" indent="-457200">
              <a:buFont typeface="Arial" panose="020B0604020202020204" pitchFamily="34" charset="0"/>
              <a:buChar char="•"/>
            </a:pPr>
            <a:endParaRPr lang="en-US" sz="2800" dirty="0">
              <a:solidFill>
                <a:schemeClr val="bg1"/>
              </a:solidFill>
            </a:endParaRP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a:xfrm>
            <a:off x="1" y="0"/>
            <a:ext cx="6355079" cy="991352"/>
          </a:xfrm>
        </p:spPr>
        <p:txBody>
          <a:bodyPr/>
          <a:lstStyle/>
          <a:p>
            <a:br>
              <a:rPr lang="en-US" sz="3200" b="1" dirty="0">
                <a:solidFill>
                  <a:schemeClr val="bg1"/>
                </a:solidFill>
              </a:rPr>
            </a:br>
            <a:r>
              <a:rPr lang="en-US" sz="2800" b="1" dirty="0">
                <a:solidFill>
                  <a:schemeClr val="bg1"/>
                </a:solidFill>
              </a:rPr>
              <a:t>Georgia TECH Facilities INC.</a:t>
            </a:r>
            <a:br>
              <a:rPr lang="en-US" sz="2800" b="1" dirty="0">
                <a:solidFill>
                  <a:schemeClr val="bg1"/>
                </a:solidFill>
              </a:rPr>
            </a:br>
            <a:r>
              <a:rPr lang="en-US" sz="2800" b="1" dirty="0">
                <a:solidFill>
                  <a:schemeClr val="bg1"/>
                </a:solidFill>
                <a:highlight>
                  <a:srgbClr val="EEB211"/>
                </a:highlight>
              </a:rPr>
              <a:t>Restricted PPV Building</a:t>
            </a:r>
          </a:p>
        </p:txBody>
      </p:sp>
      <p:pic>
        <p:nvPicPr>
          <p:cNvPr id="6" name="Picture 5">
            <a:extLst>
              <a:ext uri="{FF2B5EF4-FFF2-40B4-BE49-F238E27FC236}">
                <a16:creationId xmlns:a16="http://schemas.microsoft.com/office/drawing/2014/main" id="{1C47ADC2-6697-4864-AAB4-A0F1FF5345E8}"/>
              </a:ext>
            </a:extLst>
          </p:cNvPr>
          <p:cNvPicPr>
            <a:picLocks noChangeAspect="1"/>
          </p:cNvPicPr>
          <p:nvPr/>
        </p:nvPicPr>
        <p:blipFill>
          <a:blip r:embed="rId2"/>
          <a:stretch>
            <a:fillRect/>
          </a:stretch>
        </p:blipFill>
        <p:spPr>
          <a:xfrm>
            <a:off x="247359" y="2062944"/>
            <a:ext cx="9031551" cy="8032275"/>
          </a:xfrm>
          <a:prstGeom prst="rect">
            <a:avLst/>
          </a:prstGeom>
          <a:effectLst>
            <a:outerShdw blurRad="50800" dist="88900" dir="10800000" algn="r" rotWithShape="0">
              <a:prstClr val="black">
                <a:alpha val="40000"/>
              </a:prstClr>
            </a:outerShdw>
          </a:effectLst>
        </p:spPr>
      </p:pic>
    </p:spTree>
    <p:extLst>
      <p:ext uri="{BB962C8B-B14F-4D97-AF65-F5344CB8AC3E}">
        <p14:creationId xmlns:p14="http://schemas.microsoft.com/office/powerpoint/2010/main" val="407928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 y="1490133"/>
            <a:ext cx="7034740" cy="4673600"/>
          </a:xfrm>
        </p:spPr>
        <p:txBody>
          <a:bodyPr/>
          <a:lstStyle/>
          <a:p>
            <a:r>
              <a:rPr lang="en-US" sz="2000" b="1" dirty="0">
                <a:solidFill>
                  <a:schemeClr val="bg1"/>
                </a:solidFill>
              </a:rPr>
              <a:t>Molecular Science and Engineering (167)</a:t>
            </a:r>
          </a:p>
          <a:p>
            <a:r>
              <a:rPr lang="en-US" sz="2000" b="1" dirty="0">
                <a:solidFill>
                  <a:schemeClr val="bg1"/>
                </a:solidFill>
              </a:rPr>
              <a:t>Technology Square Research </a:t>
            </a:r>
            <a:r>
              <a:rPr lang="en-US" sz="2000" b="1" dirty="0" err="1">
                <a:solidFill>
                  <a:schemeClr val="bg1"/>
                </a:solidFill>
              </a:rPr>
              <a:t>Bldg</a:t>
            </a:r>
            <a:r>
              <a:rPr lang="en-US" sz="2000" b="1" dirty="0">
                <a:solidFill>
                  <a:schemeClr val="bg1"/>
                </a:solidFill>
              </a:rPr>
              <a:t> - TSRB (175)</a:t>
            </a:r>
          </a:p>
          <a:p>
            <a:r>
              <a:rPr lang="en-US" sz="2000" b="1" dirty="0">
                <a:solidFill>
                  <a:schemeClr val="bg1"/>
                </a:solidFill>
              </a:rPr>
              <a:t>Electrical Substation – No Building #</a:t>
            </a:r>
          </a:p>
          <a:p>
            <a:r>
              <a:rPr lang="en-US" sz="2000" b="1" dirty="0">
                <a:solidFill>
                  <a:schemeClr val="bg1"/>
                </a:solidFill>
              </a:rPr>
              <a:t>North Ave Apartments + S. Parking Deck (190)</a:t>
            </a:r>
          </a:p>
          <a:p>
            <a:r>
              <a:rPr lang="en-US" sz="2000" b="1" dirty="0">
                <a:solidFill>
                  <a:schemeClr val="bg1"/>
                </a:solidFill>
              </a:rPr>
              <a:t>North Ave Apartments + N. Parking Deck + Dining Hall (191)</a:t>
            </a:r>
          </a:p>
          <a:p>
            <a:r>
              <a:rPr lang="en-US" sz="2000" b="1" dirty="0">
                <a:solidFill>
                  <a:schemeClr val="bg1"/>
                </a:solidFill>
              </a:rPr>
              <a:t>Carbon-Neutral Energy Solutions Laboratory – CNES (199)</a:t>
            </a:r>
          </a:p>
          <a:p>
            <a:r>
              <a:rPr lang="en-US" sz="2000" b="1" dirty="0" err="1">
                <a:solidFill>
                  <a:schemeClr val="bg1"/>
                </a:solidFill>
              </a:rPr>
              <a:t>EmTech</a:t>
            </a:r>
            <a:r>
              <a:rPr lang="en-US" sz="2000" b="1" dirty="0">
                <a:solidFill>
                  <a:schemeClr val="bg1"/>
                </a:solidFill>
              </a:rPr>
              <a:t> Library Service Center (881)</a:t>
            </a:r>
            <a:endParaRPr lang="en-US" sz="800" b="1" dirty="0">
              <a:solidFill>
                <a:schemeClr val="bg1"/>
              </a:solidFill>
            </a:endParaRPr>
          </a:p>
          <a:p>
            <a:r>
              <a:rPr lang="en-US" sz="2000" b="1" dirty="0">
                <a:solidFill>
                  <a:schemeClr val="bg1"/>
                </a:solidFill>
              </a:rPr>
              <a:t>The Living Building </a:t>
            </a:r>
            <a:r>
              <a:rPr lang="en-US" sz="2000" i="1" dirty="0">
                <a:solidFill>
                  <a:schemeClr val="bg1"/>
                </a:solidFill>
              </a:rPr>
              <a:t>(project underway)</a:t>
            </a:r>
          </a:p>
          <a:p>
            <a:r>
              <a:rPr lang="en-US" sz="2000" b="1" dirty="0">
                <a:solidFill>
                  <a:schemeClr val="bg1"/>
                </a:solidFill>
              </a:rPr>
              <a:t>Dalney Deck </a:t>
            </a:r>
            <a:r>
              <a:rPr lang="en-US" sz="2000" i="1" dirty="0">
                <a:solidFill>
                  <a:schemeClr val="bg1"/>
                </a:solidFill>
              </a:rPr>
              <a:t>(project underway)</a:t>
            </a:r>
          </a:p>
          <a:p>
            <a:r>
              <a:rPr lang="en-US" sz="2000" b="1" dirty="0">
                <a:solidFill>
                  <a:schemeClr val="bg1"/>
                </a:solidFill>
              </a:rPr>
              <a:t>GT Cobb Research Campus </a:t>
            </a:r>
            <a:r>
              <a:rPr lang="en-US" sz="2000" i="1" dirty="0">
                <a:solidFill>
                  <a:schemeClr val="bg1"/>
                </a:solidFill>
              </a:rPr>
              <a:t>(project underway)</a:t>
            </a:r>
          </a:p>
          <a:p>
            <a:endParaRPr lang="en-US" sz="2800" dirty="0"/>
          </a:p>
          <a:p>
            <a:r>
              <a:rPr lang="en-US" sz="2800" dirty="0"/>
              <a:t> </a:t>
            </a:r>
          </a:p>
          <a:p>
            <a:r>
              <a:rPr lang="en-US" sz="2800" dirty="0"/>
              <a:t> </a:t>
            </a:r>
            <a:endParaRPr lang="en-US" sz="2800" dirty="0">
              <a:solidFill>
                <a:schemeClr val="bg1"/>
              </a:solidFill>
            </a:endParaRPr>
          </a:p>
        </p:txBody>
      </p:sp>
      <p:sp>
        <p:nvSpPr>
          <p:cNvPr id="3" name="Title 2"/>
          <p:cNvSpPr>
            <a:spLocks noGrp="1"/>
          </p:cNvSpPr>
          <p:nvPr>
            <p:ph type="title"/>
          </p:nvPr>
        </p:nvSpPr>
        <p:spPr>
          <a:xfrm>
            <a:off x="1" y="0"/>
            <a:ext cx="6572249" cy="991352"/>
          </a:xfrm>
        </p:spPr>
        <p:txBody>
          <a:bodyPr/>
          <a:lstStyle/>
          <a:p>
            <a:br>
              <a:rPr lang="en-US" sz="3200" b="1" dirty="0">
                <a:solidFill>
                  <a:schemeClr val="bg1"/>
                </a:solidFill>
              </a:rPr>
            </a:br>
            <a:r>
              <a:rPr lang="en-US" sz="2800" b="1" dirty="0">
                <a:solidFill>
                  <a:schemeClr val="bg1"/>
                </a:solidFill>
              </a:rPr>
              <a:t>Georgia TECH Facilities INC.</a:t>
            </a:r>
            <a:br>
              <a:rPr lang="en-US" sz="2800" b="1" dirty="0">
                <a:solidFill>
                  <a:schemeClr val="bg1"/>
                </a:solidFill>
              </a:rPr>
            </a:br>
            <a:r>
              <a:rPr lang="en-US" sz="2800" b="1" dirty="0">
                <a:solidFill>
                  <a:schemeClr val="bg1"/>
                </a:solidFill>
                <a:highlight>
                  <a:srgbClr val="EEB211"/>
                </a:highlight>
              </a:rPr>
              <a:t>RESTRICTED ppv building</a:t>
            </a:r>
          </a:p>
        </p:txBody>
      </p:sp>
      <p:pic>
        <p:nvPicPr>
          <p:cNvPr id="5" name="Picture 4">
            <a:extLst>
              <a:ext uri="{FF2B5EF4-FFF2-40B4-BE49-F238E27FC236}">
                <a16:creationId xmlns:a16="http://schemas.microsoft.com/office/drawing/2014/main" id="{A496B99E-E30B-42BD-B002-118EC9287FBF}"/>
              </a:ext>
            </a:extLst>
          </p:cNvPr>
          <p:cNvPicPr>
            <a:picLocks noChangeAspect="1"/>
          </p:cNvPicPr>
          <p:nvPr/>
        </p:nvPicPr>
        <p:blipFill>
          <a:blip r:embed="rId2"/>
          <a:stretch>
            <a:fillRect/>
          </a:stretch>
        </p:blipFill>
        <p:spPr>
          <a:xfrm>
            <a:off x="5344570" y="836494"/>
            <a:ext cx="2278380" cy="2278380"/>
          </a:xfrm>
          <a:prstGeom prst="rect">
            <a:avLst/>
          </a:prstGeom>
        </p:spPr>
      </p:pic>
      <p:pic>
        <p:nvPicPr>
          <p:cNvPr id="9" name="Picture 8">
            <a:extLst>
              <a:ext uri="{FF2B5EF4-FFF2-40B4-BE49-F238E27FC236}">
                <a16:creationId xmlns:a16="http://schemas.microsoft.com/office/drawing/2014/main" id="{D25F15CF-F577-411A-AD2F-A5A1E66EDF13}"/>
              </a:ext>
            </a:extLst>
          </p:cNvPr>
          <p:cNvPicPr>
            <a:picLocks noChangeAspect="1"/>
          </p:cNvPicPr>
          <p:nvPr/>
        </p:nvPicPr>
        <p:blipFill>
          <a:blip r:embed="rId3"/>
          <a:stretch>
            <a:fillRect/>
          </a:stretch>
        </p:blipFill>
        <p:spPr>
          <a:xfrm>
            <a:off x="6693320" y="2850520"/>
            <a:ext cx="2891790" cy="2168843"/>
          </a:xfrm>
          <a:prstGeom prst="rect">
            <a:avLst/>
          </a:prstGeom>
        </p:spPr>
      </p:pic>
      <p:pic>
        <p:nvPicPr>
          <p:cNvPr id="7" name="Picture 6">
            <a:extLst>
              <a:ext uri="{FF2B5EF4-FFF2-40B4-BE49-F238E27FC236}">
                <a16:creationId xmlns:a16="http://schemas.microsoft.com/office/drawing/2014/main" id="{0B72A95F-12C0-404B-A04D-9D39C62D85E7}"/>
              </a:ext>
            </a:extLst>
          </p:cNvPr>
          <p:cNvPicPr>
            <a:picLocks noChangeAspect="1"/>
          </p:cNvPicPr>
          <p:nvPr/>
        </p:nvPicPr>
        <p:blipFill>
          <a:blip r:embed="rId4"/>
          <a:stretch>
            <a:fillRect/>
          </a:stretch>
        </p:blipFill>
        <p:spPr>
          <a:xfrm>
            <a:off x="5383632" y="4420658"/>
            <a:ext cx="2619375" cy="1743075"/>
          </a:xfrm>
          <a:prstGeom prst="rect">
            <a:avLst/>
          </a:prstGeom>
        </p:spPr>
      </p:pic>
    </p:spTree>
    <p:extLst>
      <p:ext uri="{BB962C8B-B14F-4D97-AF65-F5344CB8AC3E}">
        <p14:creationId xmlns:p14="http://schemas.microsoft.com/office/powerpoint/2010/main" val="37303569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2015_editable_slide_template</Template>
  <TotalTime>973</TotalTime>
  <Words>1487</Words>
  <Application>Microsoft Office PowerPoint</Application>
  <PresentationFormat>On-screen Show (4:3)</PresentationFormat>
  <Paragraphs>246</Paragraphs>
  <Slides>26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Arial</vt:lpstr>
      <vt:lpstr>Calibri</vt:lpstr>
      <vt:lpstr>Lucida Grande</vt:lpstr>
      <vt:lpstr>Roboto Light</vt:lpstr>
      <vt:lpstr>Custom Design</vt:lpstr>
      <vt:lpstr>Main</vt:lpstr>
      <vt:lpstr>White Main</vt:lpstr>
      <vt:lpstr>Georgia Tech Facilities INC.</vt:lpstr>
      <vt:lpstr> </vt:lpstr>
      <vt:lpstr> Georgia TECH Facilities INC. What is a PPV?</vt:lpstr>
      <vt:lpstr> Georgia TECH Facilities INC. What is GTFI?</vt:lpstr>
      <vt:lpstr> Georgia TECH Facilities INC. GTFI Leadership Team </vt:lpstr>
      <vt:lpstr> </vt:lpstr>
      <vt:lpstr> Georgia TECH Facilities INC. Restricted PPV Building</vt:lpstr>
      <vt:lpstr> Georgia TECH Facilities INC. Restricted PPV Building</vt:lpstr>
      <vt:lpstr> Georgia TECH Facilities INC. RESTRICTED ppv building</vt:lpstr>
      <vt:lpstr> Georgia TECH Facilities INC. development funding</vt:lpstr>
      <vt:lpstr> </vt:lpstr>
      <vt:lpstr> Georgia TECH Facilities INC. DMSA OR Pmsa – Project GUIDE</vt:lpstr>
      <vt:lpstr> Georgia TECH Facilities INC. DMSA – Project MGMT AGREEMENT</vt:lpstr>
      <vt:lpstr> Georgia TECH Facilities INC. DMSA funding</vt:lpstr>
      <vt:lpstr> Georgia TECH Facilities INC. PMSA – Project MGMT AGREEEMENT</vt:lpstr>
      <vt:lpstr> Georgia TECH Facilities INC. PMSA funding</vt:lpstr>
      <vt:lpstr> Georgia TECH Facilities INC. BOR ENGAGEMENT</vt:lpstr>
      <vt:lpstr> Georgia TECH Facilities INC. GTFI BOARD APPROVALS</vt:lpstr>
      <vt:lpstr> Georgia TECH Facilities INC. Budgeting – GTFi FEES</vt:lpstr>
      <vt:lpstr> Georgia TECH Facilities INC. Budgeting – Board Approvals</vt:lpstr>
      <vt:lpstr> Georgia TECH Facilities INC. PROCUREMENT</vt:lpstr>
      <vt:lpstr> Georgia TECH Facilities INC. CONTRACTIng</vt:lpstr>
      <vt:lpstr> Georgia TECH Facilities INC. INVOICIng</vt:lpstr>
      <vt:lpstr> Georgia TECH Facilities INC. INSURANCE REQUIREMENTS</vt:lpstr>
      <vt:lpstr> Georgia TECH Facilities INC. MFBE Utilization Reports</vt:lpstr>
      <vt:lpstr> Georgia TECH Facilities INC. RISKS for GTFI Projects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Wilson, Kimberly M</cp:lastModifiedBy>
  <cp:revision>132</cp:revision>
  <cp:lastPrinted>2018-02-09T15:31:10Z</cp:lastPrinted>
  <dcterms:created xsi:type="dcterms:W3CDTF">2016-03-09T16:46:53Z</dcterms:created>
  <dcterms:modified xsi:type="dcterms:W3CDTF">2018-02-09T16:19:03Z</dcterms:modified>
</cp:coreProperties>
</file>